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Comfortaa Regular"/>
      <p:regular r:id="rId37"/>
      <p:bold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0AE0934-26A3-4A9C-9076-4CB310BF8FB9}">
  <a:tblStyle styleId="{F0AE0934-26A3-4A9C-9076-4CB310BF8F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ComfortaaRegular-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Comfortaa-regular.fntdata"/><Relationship Id="rId16" Type="http://schemas.openxmlformats.org/officeDocument/2006/relationships/slide" Target="slides/slide9.xml"/><Relationship Id="rId38" Type="http://schemas.openxmlformats.org/officeDocument/2006/relationships/font" Target="fonts/ComfortaaRegular-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923dd43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923dd43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923dd43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923dd43e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923dd43e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923dd43e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8d47a4e8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8d47a4e8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923dd43e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923dd43e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 from the same department that are repeated more often by customers who transact more often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923dd43e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923dd43e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923dd43e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923dd43e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923dd43e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923dd43e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4b707bef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4b707bef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44b707be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44b707be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914ea7b68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7914ea7b68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4490521f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4490521f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744b707bef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44b707bef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4490521f3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4490521f3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419849b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419849b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44b707b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44b707b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74490521f3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4490521f3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4490521f3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4490521f3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8cf0daab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8cf0daab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8cf0daab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8cf0daab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4490521f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4490521f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at the possibility to give recommendations that go beyond the obvious and look at frequent patterns from aisles apart from these top-few obvious items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8d47a4e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8d47a4e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visitors can be of 2 types - old and new. While we know nothing about the new ones, we have a plethora of data about our previous customers which we can use to predict their behaviour and give personalised recommendations which are more likely to provide results vs the generic recommendations we provide to new customers.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4490521f3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4490521f3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have no data on new customers, our best guess is to take the behaviour of the overall population as basis for recommendations to them. Based on that, we recommend most popular items to these customers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419849b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419849b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IS and FOLLOWS the strategy divide (tasks/people), conquer (solve/personalise) and integrate (solution/customers)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490521f3_1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4490521f3_1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 IS and FOLLOWS the strategy divide (tasks/people), conquer (solve/personalise) and integrate (solution/customers)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4490521f3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4490521f3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8d47a4e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8d47a4e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Customers: What % of total customers fall into this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orders: What % of all orders were placed by customers of this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Median orders: How many orders does the 50th percentile customer place? (How does a typical customer look)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Median order gap</a:t>
            </a:r>
            <a:r>
              <a:rPr lang="en">
                <a:solidFill>
                  <a:schemeClr val="dk1"/>
                </a:solidFill>
              </a:rPr>
              <a:t>: How many orders does the 50th percentile customer place? (How does a typical customer look)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Median Basket Size: How many orders does the 50th percentile customer place? (How does a typical customer look) - since we don’t have quantity of order, the basket size talks about the variety of the basket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Average Basket Reorder Share: On an average, what % of the basket items are reordered ones?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4b707b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4b707b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 sz="1200"/>
              <a:t>80% of our customers drive 50% of our orders and 43% of all purchases (target cluster)</a:t>
            </a:r>
            <a:endParaRPr b="1" sz="1200"/>
          </a:p>
          <a:p>
            <a:pPr indent="-304800" lvl="0" marL="457200" rtl="0" algn="l">
              <a:spcBef>
                <a:spcPts val="0"/>
              </a:spcBef>
              <a:spcAft>
                <a:spcPts val="0"/>
              </a:spcAft>
              <a:buClr>
                <a:srgbClr val="000000"/>
              </a:buClr>
              <a:buSzPts val="1200"/>
              <a:buChar char="●"/>
            </a:pPr>
            <a:r>
              <a:rPr b="1" lang="en" sz="1200"/>
              <a:t>Basket variety for target cluster is half of frequent purchasers on average</a:t>
            </a:r>
            <a:endParaRPr b="1" sz="1200"/>
          </a:p>
          <a:p>
            <a:pPr indent="-304800" lvl="0" marL="457200" rtl="0" algn="l">
              <a:spcBef>
                <a:spcPts val="0"/>
              </a:spcBef>
              <a:spcAft>
                <a:spcPts val="0"/>
              </a:spcAft>
              <a:buClr>
                <a:srgbClr val="000000"/>
              </a:buClr>
              <a:buSzPts val="1200"/>
              <a:buChar char="●"/>
            </a:pPr>
            <a:r>
              <a:rPr b="1" lang="en" sz="1200"/>
              <a:t>Target cluster customers transact at triple the order gap on an average (vs. the most frequently transacting cluster)</a:t>
            </a:r>
            <a:endParaRPr b="1" sz="1200"/>
          </a:p>
          <a:p>
            <a:pPr indent="-304800" lvl="0" marL="457200" rtl="0" algn="l">
              <a:spcBef>
                <a:spcPts val="0"/>
              </a:spcBef>
              <a:spcAft>
                <a:spcPts val="0"/>
              </a:spcAft>
              <a:buClr>
                <a:srgbClr val="000000"/>
              </a:buClr>
              <a:buSzPts val="1200"/>
              <a:buChar char="●"/>
            </a:pPr>
            <a:r>
              <a:rPr b="1" lang="en" sz="1200"/>
              <a:t>Cross-selling will improve assortment and frequency (more products with replenishment requirement) (recommendation results attached in appendix)</a:t>
            </a:r>
            <a:endParaRPr b="1" sz="1200"/>
          </a:p>
          <a:p>
            <a:pPr indent="0" lvl="0" marL="0" rtl="0" algn="l">
              <a:spcBef>
                <a:spcPts val="0"/>
              </a:spcBef>
              <a:spcAft>
                <a:spcPts val="0"/>
              </a:spcAft>
              <a:buNone/>
            </a:pPr>
            <a:r>
              <a:t/>
            </a:r>
            <a:endParaRPr b="1"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2.jpg"/><Relationship Id="rId11" Type="http://schemas.openxmlformats.org/officeDocument/2006/relationships/image" Target="../media/image17.jpg"/><Relationship Id="rId10" Type="http://schemas.openxmlformats.org/officeDocument/2006/relationships/image" Target="../media/image29.jpg"/><Relationship Id="rId9" Type="http://schemas.openxmlformats.org/officeDocument/2006/relationships/image" Target="../media/image19.jpg"/><Relationship Id="rId5" Type="http://schemas.openxmlformats.org/officeDocument/2006/relationships/image" Target="../media/image15.jpg"/><Relationship Id="rId6" Type="http://schemas.openxmlformats.org/officeDocument/2006/relationships/image" Target="../media/image23.jpg"/><Relationship Id="rId7" Type="http://schemas.openxmlformats.org/officeDocument/2006/relationships/image" Target="../media/image16.jpg"/><Relationship Id="rId8"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rive.google.com/file/d/1q1g4Bv1nB25hxCj1efsK_Tv4KT7J00Iw/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34.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1.png"/><Relationship Id="rId5"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25110" l="0" r="0" t="29141"/>
          <a:stretch/>
        </p:blipFill>
        <p:spPr>
          <a:xfrm>
            <a:off x="2106000" y="795300"/>
            <a:ext cx="4932000" cy="1253450"/>
          </a:xfrm>
          <a:prstGeom prst="rect">
            <a:avLst/>
          </a:prstGeom>
          <a:noFill/>
          <a:ln>
            <a:noFill/>
          </a:ln>
        </p:spPr>
      </p:pic>
      <p:sp>
        <p:nvSpPr>
          <p:cNvPr id="100" name="Google Shape;100;p25"/>
          <p:cNvSpPr txBox="1"/>
          <p:nvPr/>
        </p:nvSpPr>
        <p:spPr>
          <a:xfrm>
            <a:off x="1248000" y="2571750"/>
            <a:ext cx="7273200" cy="11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mic Sans MS"/>
                <a:ea typeface="Comic Sans MS"/>
                <a:cs typeface="Comic Sans MS"/>
                <a:sym typeface="Comic Sans MS"/>
              </a:rPr>
              <a:t>Group P- </a:t>
            </a:r>
            <a:r>
              <a:rPr lang="en">
                <a:latin typeface="Comic Sans MS"/>
                <a:ea typeface="Comic Sans MS"/>
                <a:cs typeface="Comic Sans MS"/>
                <a:sym typeface="Comic Sans MS"/>
              </a:rPr>
              <a:t>Anshika Ahuja, Apoorv Mehrotra, Arnav Deshwal, Jake Hill, Vikrant Vaidya</a:t>
            </a:r>
            <a:endParaRPr>
              <a:latin typeface="Comic Sans MS"/>
              <a:ea typeface="Comic Sans MS"/>
              <a:cs typeface="Comic Sans MS"/>
              <a:sym typeface="Comic Sans MS"/>
            </a:endParaRPr>
          </a:p>
          <a:p>
            <a:pPr indent="0" lvl="0" marL="0" rtl="0" algn="ctr">
              <a:spcBef>
                <a:spcPts val="0"/>
              </a:spcBef>
              <a:spcAft>
                <a:spcPts val="0"/>
              </a:spcAft>
              <a:buNone/>
            </a:pPr>
            <a:r>
              <a:t/>
            </a:r>
            <a:endParaRPr>
              <a:latin typeface="Comic Sans MS"/>
              <a:ea typeface="Comic Sans MS"/>
              <a:cs typeface="Comic Sans MS"/>
              <a:sym typeface="Comic Sans MS"/>
            </a:endParaRPr>
          </a:p>
        </p:txBody>
      </p:sp>
      <p:sp>
        <p:nvSpPr>
          <p:cNvPr id="101" name="Google Shape;101;p25"/>
          <p:cNvSpPr txBox="1"/>
          <p:nvPr/>
        </p:nvSpPr>
        <p:spPr>
          <a:xfrm>
            <a:off x="1400400" y="1851050"/>
            <a:ext cx="7273200" cy="11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4"/>
          <p:cNvSpPr txBox="1"/>
          <p:nvPr/>
        </p:nvSpPr>
        <p:spPr>
          <a:xfrm>
            <a:off x="928050" y="233500"/>
            <a:ext cx="7287900" cy="4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Recommendations are the key!</a:t>
            </a:r>
            <a:endParaRPr b="1" sz="1800">
              <a:solidFill>
                <a:srgbClr val="2DB82D"/>
              </a:solidFill>
              <a:latin typeface="Comfortaa"/>
              <a:ea typeface="Comfortaa"/>
              <a:cs typeface="Comfortaa"/>
              <a:sym typeface="Comfortaa"/>
            </a:endParaRPr>
          </a:p>
        </p:txBody>
      </p:sp>
      <p:cxnSp>
        <p:nvCxnSpPr>
          <p:cNvPr id="261" name="Google Shape;261;p34"/>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262" name="Google Shape;262;p34"/>
          <p:cNvSpPr txBox="1"/>
          <p:nvPr/>
        </p:nvSpPr>
        <p:spPr>
          <a:xfrm>
            <a:off x="3456900" y="1047775"/>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times</a:t>
            </a:r>
            <a:endParaRPr sz="1200">
              <a:solidFill>
                <a:srgbClr val="FF0000"/>
              </a:solidFill>
              <a:latin typeface="Comfortaa"/>
              <a:ea typeface="Comfortaa"/>
              <a:cs typeface="Comfortaa"/>
              <a:sym typeface="Comfortaa"/>
            </a:endParaRPr>
          </a:p>
        </p:txBody>
      </p:sp>
      <p:sp>
        <p:nvSpPr>
          <p:cNvPr id="263" name="Google Shape;263;p34"/>
          <p:cNvSpPr txBox="1"/>
          <p:nvPr/>
        </p:nvSpPr>
        <p:spPr>
          <a:xfrm>
            <a:off x="452850" y="2564775"/>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often</a:t>
            </a:r>
            <a:endParaRPr sz="1200">
              <a:solidFill>
                <a:srgbClr val="FF0000"/>
              </a:solidFill>
              <a:latin typeface="Comfortaa"/>
              <a:ea typeface="Comfortaa"/>
              <a:cs typeface="Comfortaa"/>
              <a:sym typeface="Comfortaa"/>
            </a:endParaRPr>
          </a:p>
        </p:txBody>
      </p:sp>
      <p:sp>
        <p:nvSpPr>
          <p:cNvPr id="264" name="Google Shape;264;p34"/>
          <p:cNvSpPr txBox="1"/>
          <p:nvPr/>
        </p:nvSpPr>
        <p:spPr>
          <a:xfrm>
            <a:off x="3456900" y="2578738"/>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lang="en" sz="1200">
                <a:solidFill>
                  <a:srgbClr val="FF0000"/>
                </a:solidFill>
                <a:latin typeface="Comfortaa"/>
                <a:ea typeface="Comfortaa"/>
                <a:cs typeface="Comfortaa"/>
                <a:sym typeface="Comfortaa"/>
              </a:rPr>
              <a:t>Buy less repeated items</a:t>
            </a:r>
            <a:endParaRPr sz="1200">
              <a:solidFill>
                <a:srgbClr val="FF0000"/>
              </a:solidFill>
              <a:latin typeface="Comfortaa"/>
              <a:ea typeface="Comfortaa"/>
              <a:cs typeface="Comfortaa"/>
              <a:sym typeface="Comfortaa"/>
            </a:endParaRPr>
          </a:p>
          <a:p>
            <a:pPr indent="0" lvl="0" marL="0" rtl="0" algn="ctr">
              <a:spcBef>
                <a:spcPts val="0"/>
              </a:spcBef>
              <a:spcAft>
                <a:spcPts val="0"/>
              </a:spcAft>
              <a:buNone/>
            </a:pPr>
            <a:r>
              <a:t/>
            </a:r>
            <a:endParaRPr sz="1200">
              <a:solidFill>
                <a:srgbClr val="FF0000"/>
              </a:solidFill>
              <a:latin typeface="Comfortaa"/>
              <a:ea typeface="Comfortaa"/>
              <a:cs typeface="Comfortaa"/>
              <a:sym typeface="Comfortaa"/>
            </a:endParaRPr>
          </a:p>
        </p:txBody>
      </p:sp>
      <p:sp>
        <p:nvSpPr>
          <p:cNvPr id="265" name="Google Shape;265;p34"/>
          <p:cNvSpPr txBox="1"/>
          <p:nvPr/>
        </p:nvSpPr>
        <p:spPr>
          <a:xfrm>
            <a:off x="6460950" y="2555488"/>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0000"/>
                </a:solidFill>
                <a:latin typeface="Comfortaa"/>
                <a:ea typeface="Comfortaa"/>
                <a:cs typeface="Comfortaa"/>
                <a:sym typeface="Comfortaa"/>
              </a:rPr>
              <a:t>Buy less items</a:t>
            </a:r>
            <a:endParaRPr sz="1200">
              <a:solidFill>
                <a:srgbClr val="FF0000"/>
              </a:solidFill>
              <a:latin typeface="Comfortaa"/>
              <a:ea typeface="Comfortaa"/>
              <a:cs typeface="Comfortaa"/>
              <a:sym typeface="Comfortaa"/>
            </a:endParaRPr>
          </a:p>
        </p:txBody>
      </p:sp>
      <p:sp>
        <p:nvSpPr>
          <p:cNvPr id="266" name="Google Shape;266;p34"/>
          <p:cNvSpPr txBox="1"/>
          <p:nvPr/>
        </p:nvSpPr>
        <p:spPr>
          <a:xfrm>
            <a:off x="452850" y="3677000"/>
            <a:ext cx="5234400" cy="10446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DB82D"/>
                </a:solidFill>
                <a:latin typeface="Comfortaa"/>
                <a:ea typeface="Comfortaa"/>
                <a:cs typeface="Comfortaa"/>
                <a:sym typeface="Comfortaa"/>
              </a:rPr>
              <a:t>Recommend items that customers who buy more often, repeat more often</a:t>
            </a:r>
            <a:endParaRPr sz="1200">
              <a:solidFill>
                <a:srgbClr val="2DB82D"/>
              </a:solidFill>
              <a:latin typeface="Comfortaa"/>
              <a:ea typeface="Comfortaa"/>
              <a:cs typeface="Comfortaa"/>
              <a:sym typeface="Comfortaa"/>
            </a:endParaRPr>
          </a:p>
        </p:txBody>
      </p:sp>
      <p:sp>
        <p:nvSpPr>
          <p:cNvPr id="267" name="Google Shape;267;p34"/>
          <p:cNvSpPr txBox="1"/>
          <p:nvPr/>
        </p:nvSpPr>
        <p:spPr>
          <a:xfrm>
            <a:off x="6460950" y="3677000"/>
            <a:ext cx="2230200" cy="10446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2DB82D"/>
                </a:solidFill>
                <a:latin typeface="Comfortaa"/>
                <a:ea typeface="Comfortaa"/>
                <a:cs typeface="Comfortaa"/>
                <a:sym typeface="Comfortaa"/>
              </a:rPr>
              <a:t>Recommend complementary items</a:t>
            </a:r>
            <a:endParaRPr sz="1200">
              <a:solidFill>
                <a:srgbClr val="2DB82D"/>
              </a:solidFill>
              <a:latin typeface="Comfortaa"/>
              <a:ea typeface="Comfortaa"/>
              <a:cs typeface="Comfortaa"/>
              <a:sym typeface="Comfortaa"/>
            </a:endParaRPr>
          </a:p>
          <a:p>
            <a:pPr indent="0" lvl="0" marL="0" rtl="0" algn="l">
              <a:spcBef>
                <a:spcPts val="0"/>
              </a:spcBef>
              <a:spcAft>
                <a:spcPts val="0"/>
              </a:spcAft>
              <a:buNone/>
            </a:pPr>
            <a:r>
              <a:t/>
            </a:r>
            <a:endParaRPr sz="1200">
              <a:solidFill>
                <a:srgbClr val="2DB82D"/>
              </a:solidFill>
              <a:latin typeface="Comfortaa"/>
              <a:ea typeface="Comfortaa"/>
              <a:cs typeface="Comfortaa"/>
              <a:sym typeface="Comfortaa"/>
            </a:endParaRPr>
          </a:p>
        </p:txBody>
      </p:sp>
      <p:cxnSp>
        <p:nvCxnSpPr>
          <p:cNvPr id="268" name="Google Shape;268;p34"/>
          <p:cNvCxnSpPr>
            <a:stCxn id="262" idx="1"/>
            <a:endCxn id="263" idx="0"/>
          </p:cNvCxnSpPr>
          <p:nvPr/>
        </p:nvCxnSpPr>
        <p:spPr>
          <a:xfrm flipH="1">
            <a:off x="1568100" y="1301125"/>
            <a:ext cx="1888800" cy="12636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4"/>
          <p:cNvCxnSpPr>
            <a:stCxn id="262" idx="3"/>
            <a:endCxn id="265" idx="0"/>
          </p:cNvCxnSpPr>
          <p:nvPr/>
        </p:nvCxnSpPr>
        <p:spPr>
          <a:xfrm>
            <a:off x="5687100" y="1301125"/>
            <a:ext cx="1889100" cy="12543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4"/>
          <p:cNvCxnSpPr>
            <a:stCxn id="262" idx="2"/>
            <a:endCxn id="264" idx="0"/>
          </p:cNvCxnSpPr>
          <p:nvPr/>
        </p:nvCxnSpPr>
        <p:spPr>
          <a:xfrm>
            <a:off x="4572000" y="1554475"/>
            <a:ext cx="0" cy="10242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4"/>
          <p:cNvCxnSpPr>
            <a:stCxn id="263" idx="2"/>
            <a:endCxn id="266" idx="0"/>
          </p:cNvCxnSpPr>
          <p:nvPr/>
        </p:nvCxnSpPr>
        <p:spPr>
          <a:xfrm>
            <a:off x="1567950" y="3071475"/>
            <a:ext cx="1502100" cy="60540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34"/>
          <p:cNvCxnSpPr>
            <a:stCxn id="264" idx="2"/>
            <a:endCxn id="266" idx="0"/>
          </p:cNvCxnSpPr>
          <p:nvPr/>
        </p:nvCxnSpPr>
        <p:spPr>
          <a:xfrm flipH="1">
            <a:off x="3070200" y="3085438"/>
            <a:ext cx="1501800" cy="5916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34"/>
          <p:cNvCxnSpPr>
            <a:stCxn id="265" idx="2"/>
            <a:endCxn id="267" idx="0"/>
          </p:cNvCxnSpPr>
          <p:nvPr/>
        </p:nvCxnSpPr>
        <p:spPr>
          <a:xfrm>
            <a:off x="7576050" y="3062188"/>
            <a:ext cx="0" cy="61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nvSpPr>
        <p:spPr>
          <a:xfrm>
            <a:off x="632150" y="13242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How we built our Recommendation Systems</a:t>
            </a:r>
            <a:endParaRPr b="1" sz="1800">
              <a:solidFill>
                <a:srgbClr val="2DB82D"/>
              </a:solidFill>
              <a:latin typeface="Comfortaa"/>
              <a:ea typeface="Comfortaa"/>
              <a:cs typeface="Comfortaa"/>
              <a:sym typeface="Comfortaa"/>
            </a:endParaRPr>
          </a:p>
        </p:txBody>
      </p:sp>
      <p:cxnSp>
        <p:nvCxnSpPr>
          <p:cNvPr id="279" name="Google Shape;279;p35"/>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cxnSp>
        <p:nvCxnSpPr>
          <p:cNvPr id="280" name="Google Shape;280;p35"/>
          <p:cNvCxnSpPr/>
          <p:nvPr/>
        </p:nvCxnSpPr>
        <p:spPr>
          <a:xfrm>
            <a:off x="4563488" y="903475"/>
            <a:ext cx="0" cy="4057500"/>
          </a:xfrm>
          <a:prstGeom prst="straightConnector1">
            <a:avLst/>
          </a:prstGeom>
          <a:noFill/>
          <a:ln cap="flat" cmpd="sng" w="28575">
            <a:solidFill>
              <a:srgbClr val="FF9900"/>
            </a:solidFill>
            <a:prstDash val="solid"/>
            <a:round/>
            <a:headEnd len="med" w="med" type="none"/>
            <a:tailEnd len="med" w="med" type="none"/>
          </a:ln>
        </p:spPr>
      </p:cxnSp>
      <p:grpSp>
        <p:nvGrpSpPr>
          <p:cNvPr id="281" name="Google Shape;281;p35"/>
          <p:cNvGrpSpPr/>
          <p:nvPr/>
        </p:nvGrpSpPr>
        <p:grpSpPr>
          <a:xfrm>
            <a:off x="4780675" y="928563"/>
            <a:ext cx="4022850" cy="3512449"/>
            <a:chOff x="340250" y="1027163"/>
            <a:chExt cx="4022850" cy="3512449"/>
          </a:xfrm>
        </p:grpSpPr>
        <p:grpSp>
          <p:nvGrpSpPr>
            <p:cNvPr id="282" name="Google Shape;282;p35"/>
            <p:cNvGrpSpPr/>
            <p:nvPr/>
          </p:nvGrpSpPr>
          <p:grpSpPr>
            <a:xfrm>
              <a:off x="340250" y="1829656"/>
              <a:ext cx="3812772" cy="1326902"/>
              <a:chOff x="362700" y="1044256"/>
              <a:chExt cx="3812772" cy="1326902"/>
            </a:xfrm>
          </p:grpSpPr>
          <p:grpSp>
            <p:nvGrpSpPr>
              <p:cNvPr id="283" name="Google Shape;283;p35"/>
              <p:cNvGrpSpPr/>
              <p:nvPr/>
            </p:nvGrpSpPr>
            <p:grpSpPr>
              <a:xfrm>
                <a:off x="3338101" y="1044256"/>
                <a:ext cx="837371" cy="1326902"/>
                <a:chOff x="1280575" y="1800750"/>
                <a:chExt cx="1132500" cy="1971038"/>
              </a:xfrm>
            </p:grpSpPr>
            <p:sp>
              <p:nvSpPr>
                <p:cNvPr id="284" name="Google Shape;284;p35"/>
                <p:cNvSpPr/>
                <p:nvPr/>
              </p:nvSpPr>
              <p:spPr>
                <a:xfrm>
                  <a:off x="1280575" y="2500988"/>
                  <a:ext cx="1132500" cy="1270800"/>
                </a:xfrm>
                <a:prstGeom prst="snip2SameRect">
                  <a:avLst>
                    <a:gd fmla="val 16667" name="adj1"/>
                    <a:gd fmla="val 0" name="adj2"/>
                  </a:avLst>
                </a:prstGeom>
                <a:solidFill>
                  <a:srgbClr val="2DB82D"/>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1523425" y="1800750"/>
                  <a:ext cx="646800" cy="628500"/>
                </a:xfrm>
                <a:prstGeom prst="smileyFace">
                  <a:avLst>
                    <a:gd fmla="val 4653" name="adj"/>
                  </a:avLst>
                </a:prstGeom>
                <a:solidFill>
                  <a:srgbClr val="FF9900"/>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5"/>
              <p:cNvSpPr txBox="1"/>
              <p:nvPr/>
            </p:nvSpPr>
            <p:spPr>
              <a:xfrm>
                <a:off x="362700" y="1441900"/>
                <a:ext cx="2567400" cy="5274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DB82D"/>
                    </a:solidFill>
                    <a:latin typeface="Comfortaa"/>
                    <a:ea typeface="Comfortaa"/>
                    <a:cs typeface="Comfortaa"/>
                    <a:sym typeface="Comfortaa"/>
                  </a:rPr>
                  <a:t>Identified target and ideal audience</a:t>
                </a:r>
                <a:endParaRPr sz="1200">
                  <a:solidFill>
                    <a:srgbClr val="2DB82D"/>
                  </a:solidFill>
                  <a:latin typeface="Comfortaa"/>
                  <a:ea typeface="Comfortaa"/>
                  <a:cs typeface="Comfortaa"/>
                  <a:sym typeface="Comfortaa"/>
                </a:endParaRPr>
              </a:p>
            </p:txBody>
          </p:sp>
        </p:grpSp>
        <p:sp>
          <p:nvSpPr>
            <p:cNvPr id="287" name="Google Shape;287;p35"/>
            <p:cNvSpPr txBox="1"/>
            <p:nvPr/>
          </p:nvSpPr>
          <p:spPr>
            <a:xfrm>
              <a:off x="340250" y="1755100"/>
              <a:ext cx="2919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1.</a:t>
              </a:r>
              <a:endParaRPr sz="1200">
                <a:latin typeface="Comfortaa"/>
                <a:ea typeface="Comfortaa"/>
                <a:cs typeface="Comfortaa"/>
                <a:sym typeface="Comfortaa"/>
              </a:endParaRPr>
            </a:p>
          </p:txBody>
        </p:sp>
        <p:sp>
          <p:nvSpPr>
            <p:cNvPr id="288" name="Google Shape;288;p35"/>
            <p:cNvSpPr txBox="1"/>
            <p:nvPr/>
          </p:nvSpPr>
          <p:spPr>
            <a:xfrm>
              <a:off x="340250" y="3126700"/>
              <a:ext cx="344700" cy="37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2</a:t>
              </a:r>
              <a:r>
                <a:rPr lang="en" sz="1200">
                  <a:latin typeface="Comfortaa"/>
                  <a:ea typeface="Comfortaa"/>
                  <a:cs typeface="Comfortaa"/>
                  <a:sym typeface="Comfortaa"/>
                </a:rPr>
                <a:t>.</a:t>
              </a:r>
              <a:endParaRPr sz="1200">
                <a:latin typeface="Comfortaa"/>
                <a:ea typeface="Comfortaa"/>
                <a:cs typeface="Comfortaa"/>
                <a:sym typeface="Comfortaa"/>
              </a:endParaRPr>
            </a:p>
          </p:txBody>
        </p:sp>
        <p:sp>
          <p:nvSpPr>
            <p:cNvPr id="289" name="Google Shape;289;p35"/>
            <p:cNvSpPr txBox="1"/>
            <p:nvPr/>
          </p:nvSpPr>
          <p:spPr>
            <a:xfrm>
              <a:off x="340250" y="3598900"/>
              <a:ext cx="2567400" cy="7584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DB82D"/>
                  </a:solidFill>
                  <a:latin typeface="Comfortaa"/>
                  <a:ea typeface="Comfortaa"/>
                  <a:cs typeface="Comfortaa"/>
                  <a:sym typeface="Comfortaa"/>
                </a:rPr>
                <a:t>Identified similar items that are reordered more by ideal audience</a:t>
              </a:r>
              <a:endParaRPr sz="1200">
                <a:solidFill>
                  <a:srgbClr val="2DB82D"/>
                </a:solidFill>
                <a:latin typeface="Comfortaa"/>
                <a:ea typeface="Comfortaa"/>
                <a:cs typeface="Comfortaa"/>
                <a:sym typeface="Comfortaa"/>
              </a:endParaRPr>
            </a:p>
          </p:txBody>
        </p:sp>
        <p:pic>
          <p:nvPicPr>
            <p:cNvPr id="290" name="Google Shape;290;p35"/>
            <p:cNvPicPr preferRelativeResize="0"/>
            <p:nvPr/>
          </p:nvPicPr>
          <p:blipFill rotWithShape="1">
            <a:blip r:embed="rId3">
              <a:alphaModFix/>
            </a:blip>
            <a:srcRect b="9843" l="0" r="0" t="2964"/>
            <a:stretch/>
          </p:blipFill>
          <p:spPr>
            <a:xfrm>
              <a:off x="3170425" y="3416587"/>
              <a:ext cx="1192675" cy="1123024"/>
            </a:xfrm>
            <a:prstGeom prst="rect">
              <a:avLst/>
            </a:prstGeom>
            <a:noFill/>
            <a:ln>
              <a:noFill/>
            </a:ln>
          </p:spPr>
        </p:pic>
        <p:sp>
          <p:nvSpPr>
            <p:cNvPr id="291" name="Google Shape;291;p35"/>
            <p:cNvSpPr txBox="1"/>
            <p:nvPr/>
          </p:nvSpPr>
          <p:spPr>
            <a:xfrm>
              <a:off x="452850" y="1027163"/>
              <a:ext cx="3436500" cy="483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DA739"/>
                  </a:solidFill>
                  <a:latin typeface="Comfortaa"/>
                  <a:ea typeface="Comfortaa"/>
                  <a:cs typeface="Comfortaa"/>
                  <a:sym typeface="Comfortaa"/>
                </a:rPr>
                <a:t>Repeat based </a:t>
              </a:r>
              <a:endParaRPr>
                <a:solidFill>
                  <a:srgbClr val="FDA739"/>
                </a:solidFill>
                <a:latin typeface="Comfortaa"/>
                <a:ea typeface="Comfortaa"/>
                <a:cs typeface="Comfortaa"/>
                <a:sym typeface="Comfortaa"/>
              </a:endParaRPr>
            </a:p>
          </p:txBody>
        </p:sp>
      </p:grpSp>
      <p:grpSp>
        <p:nvGrpSpPr>
          <p:cNvPr id="292" name="Google Shape;292;p35"/>
          <p:cNvGrpSpPr/>
          <p:nvPr/>
        </p:nvGrpSpPr>
        <p:grpSpPr>
          <a:xfrm>
            <a:off x="566775" y="928575"/>
            <a:ext cx="3436500" cy="4007286"/>
            <a:chOff x="5131075" y="1042713"/>
            <a:chExt cx="3436500" cy="4007286"/>
          </a:xfrm>
        </p:grpSpPr>
        <p:pic>
          <p:nvPicPr>
            <p:cNvPr id="293" name="Google Shape;293;p35"/>
            <p:cNvPicPr preferRelativeResize="0"/>
            <p:nvPr/>
          </p:nvPicPr>
          <p:blipFill>
            <a:blip r:embed="rId4">
              <a:alphaModFix/>
            </a:blip>
            <a:stretch>
              <a:fillRect/>
            </a:stretch>
          </p:blipFill>
          <p:spPr>
            <a:xfrm>
              <a:off x="5437750" y="1620812"/>
              <a:ext cx="2807392" cy="1579163"/>
            </a:xfrm>
            <a:prstGeom prst="rect">
              <a:avLst/>
            </a:prstGeom>
            <a:noFill/>
            <a:ln>
              <a:noFill/>
            </a:ln>
          </p:spPr>
        </p:pic>
        <p:pic>
          <p:nvPicPr>
            <p:cNvPr id="294" name="Google Shape;294;p35"/>
            <p:cNvPicPr preferRelativeResize="0"/>
            <p:nvPr/>
          </p:nvPicPr>
          <p:blipFill>
            <a:blip r:embed="rId5">
              <a:alphaModFix/>
            </a:blip>
            <a:stretch>
              <a:fillRect/>
            </a:stretch>
          </p:blipFill>
          <p:spPr>
            <a:xfrm>
              <a:off x="5387762" y="3295049"/>
              <a:ext cx="2907363" cy="1754950"/>
            </a:xfrm>
            <a:prstGeom prst="rect">
              <a:avLst/>
            </a:prstGeom>
            <a:noFill/>
            <a:ln>
              <a:noFill/>
            </a:ln>
          </p:spPr>
        </p:pic>
        <p:sp>
          <p:nvSpPr>
            <p:cNvPr id="295" name="Google Shape;295;p35"/>
            <p:cNvSpPr txBox="1"/>
            <p:nvPr/>
          </p:nvSpPr>
          <p:spPr>
            <a:xfrm>
              <a:off x="5131075" y="1042713"/>
              <a:ext cx="3436500" cy="483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DA739"/>
                  </a:solidFill>
                  <a:latin typeface="Comfortaa"/>
                  <a:ea typeface="Comfortaa"/>
                  <a:cs typeface="Comfortaa"/>
                  <a:sym typeface="Comfortaa"/>
                </a:rPr>
                <a:t>Association rule based</a:t>
              </a:r>
              <a:endParaRPr>
                <a:solidFill>
                  <a:srgbClr val="FDA739"/>
                </a:solidFill>
                <a:latin typeface="Comfortaa"/>
                <a:ea typeface="Comfortaa"/>
                <a:cs typeface="Comfortaa"/>
                <a:sym typeface="Comforta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6"/>
          <p:cNvSpPr txBox="1"/>
          <p:nvPr/>
        </p:nvSpPr>
        <p:spPr>
          <a:xfrm>
            <a:off x="646050" y="13242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Recommendation system 1: Apriori</a:t>
            </a:r>
            <a:endParaRPr b="1" sz="1800">
              <a:solidFill>
                <a:srgbClr val="2DB82D"/>
              </a:solidFill>
              <a:latin typeface="Comfortaa"/>
              <a:ea typeface="Comfortaa"/>
              <a:cs typeface="Comfortaa"/>
              <a:sym typeface="Comfortaa"/>
            </a:endParaRPr>
          </a:p>
        </p:txBody>
      </p:sp>
      <p:cxnSp>
        <p:nvCxnSpPr>
          <p:cNvPr id="301" name="Google Shape;301;p36"/>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302" name="Google Shape;302;p36"/>
          <p:cNvPicPr preferRelativeResize="0"/>
          <p:nvPr/>
        </p:nvPicPr>
        <p:blipFill>
          <a:blip r:embed="rId3">
            <a:alphaModFix/>
          </a:blip>
          <a:stretch>
            <a:fillRect/>
          </a:stretch>
        </p:blipFill>
        <p:spPr>
          <a:xfrm>
            <a:off x="1205300" y="2148525"/>
            <a:ext cx="1074776" cy="1308825"/>
          </a:xfrm>
          <a:prstGeom prst="rect">
            <a:avLst/>
          </a:prstGeom>
          <a:noFill/>
          <a:ln>
            <a:noFill/>
          </a:ln>
        </p:spPr>
      </p:pic>
      <p:sp>
        <p:nvSpPr>
          <p:cNvPr id="303" name="Google Shape;303;p36"/>
          <p:cNvSpPr/>
          <p:nvPr/>
        </p:nvSpPr>
        <p:spPr>
          <a:xfrm>
            <a:off x="2932050" y="2571738"/>
            <a:ext cx="487500" cy="251400"/>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pic>
        <p:nvPicPr>
          <p:cNvPr id="304" name="Google Shape;304;p36"/>
          <p:cNvPicPr preferRelativeResize="0"/>
          <p:nvPr/>
        </p:nvPicPr>
        <p:blipFill>
          <a:blip r:embed="rId4">
            <a:alphaModFix/>
          </a:blip>
          <a:stretch>
            <a:fillRect/>
          </a:stretch>
        </p:blipFill>
        <p:spPr>
          <a:xfrm>
            <a:off x="3847300" y="2074225"/>
            <a:ext cx="4397549" cy="1664151"/>
          </a:xfrm>
          <a:prstGeom prst="rect">
            <a:avLst/>
          </a:prstGeom>
          <a:noFill/>
          <a:ln>
            <a:noFill/>
          </a:ln>
        </p:spPr>
      </p:pic>
      <p:sp>
        <p:nvSpPr>
          <p:cNvPr id="305" name="Google Shape;305;p36"/>
          <p:cNvSpPr txBox="1"/>
          <p:nvPr/>
        </p:nvSpPr>
        <p:spPr>
          <a:xfrm>
            <a:off x="2638350" y="2875425"/>
            <a:ext cx="10749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B82D"/>
                </a:solidFill>
              </a:rPr>
              <a:t>Lift </a:t>
            </a:r>
            <a:r>
              <a:rPr lang="en" sz="1200">
                <a:solidFill>
                  <a:srgbClr val="2DB82D"/>
                </a:solidFill>
              </a:rPr>
              <a:t>score = 5</a:t>
            </a:r>
            <a:endParaRPr sz="1200">
              <a:solidFill>
                <a:srgbClr val="2DB82D"/>
              </a:solidFill>
            </a:endParaRPr>
          </a:p>
        </p:txBody>
      </p:sp>
      <p:sp>
        <p:nvSpPr>
          <p:cNvPr id="306" name="Google Shape;306;p36"/>
          <p:cNvSpPr txBox="1"/>
          <p:nvPr/>
        </p:nvSpPr>
        <p:spPr>
          <a:xfrm>
            <a:off x="492750" y="1068450"/>
            <a:ext cx="8158500" cy="891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Identified cluster 0 customers as target, cluster 1 customers as ideal</a:t>
            </a:r>
            <a:endParaRPr sz="1200">
              <a:solidFill>
                <a:srgbClr val="2DB82D"/>
              </a:solidFill>
              <a:latin typeface="Comfortaa"/>
              <a:ea typeface="Comfortaa"/>
              <a:cs typeface="Comfortaa"/>
              <a:sym typeface="Comfortaa"/>
            </a:endParaRPr>
          </a:p>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Cluster 0 customers have basket variety half of that of cluster 1 customers</a:t>
            </a:r>
            <a:endParaRPr sz="1200">
              <a:solidFill>
                <a:srgbClr val="2DB82D"/>
              </a:solidFill>
              <a:latin typeface="Comfortaa"/>
              <a:ea typeface="Comfortaa"/>
              <a:cs typeface="Comfortaa"/>
              <a:sym typeface="Comfortaa"/>
            </a:endParaRPr>
          </a:p>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Recommend complementary items based on lift scores </a:t>
            </a:r>
            <a:endParaRPr/>
          </a:p>
        </p:txBody>
      </p:sp>
      <p:sp>
        <p:nvSpPr>
          <p:cNvPr id="307" name="Google Shape;307;p36"/>
          <p:cNvSpPr txBox="1"/>
          <p:nvPr/>
        </p:nvSpPr>
        <p:spPr>
          <a:xfrm>
            <a:off x="547950" y="4163350"/>
            <a:ext cx="8048100" cy="58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DB82D"/>
                </a:solidFill>
                <a:latin typeface="Comfortaa"/>
                <a:ea typeface="Comfortaa"/>
                <a:cs typeface="Comfortaa"/>
                <a:sym typeface="Comfortaa"/>
              </a:rPr>
              <a:t>Limitation</a:t>
            </a:r>
            <a:r>
              <a:rPr lang="en" sz="1200">
                <a:solidFill>
                  <a:srgbClr val="2DB82D"/>
                </a:solidFill>
                <a:latin typeface="Comfortaa"/>
                <a:ea typeface="Comfortaa"/>
                <a:cs typeface="Comfortaa"/>
                <a:sym typeface="Comfortaa"/>
              </a:rPr>
              <a:t>: 31% of the transactions were coming from 4 aisles only - most of the products had very low support, and hence most itemsets had low confidence numbers</a:t>
            </a:r>
            <a:endParaRPr sz="1200">
              <a:solidFill>
                <a:srgbClr val="2DB82D"/>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t/>
            </a:r>
            <a:endParaRPr b="1" sz="1800">
              <a:solidFill>
                <a:srgbClr val="2DB82D"/>
              </a:solidFill>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7"/>
          <p:cNvSpPr txBox="1"/>
          <p:nvPr/>
        </p:nvSpPr>
        <p:spPr>
          <a:xfrm>
            <a:off x="928050" y="13242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Recommendation Engine 2: Repeat Based Example</a:t>
            </a:r>
            <a:endParaRPr b="1" sz="1800">
              <a:solidFill>
                <a:srgbClr val="2DB82D"/>
              </a:solidFill>
              <a:latin typeface="Comfortaa"/>
              <a:ea typeface="Comfortaa"/>
              <a:cs typeface="Comfortaa"/>
              <a:sym typeface="Comfortaa"/>
            </a:endParaRPr>
          </a:p>
        </p:txBody>
      </p:sp>
      <p:cxnSp>
        <p:nvCxnSpPr>
          <p:cNvPr id="313" name="Google Shape;313;p37"/>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314" name="Google Shape;314;p37"/>
          <p:cNvPicPr preferRelativeResize="0"/>
          <p:nvPr/>
        </p:nvPicPr>
        <p:blipFill rotWithShape="1">
          <a:blip r:embed="rId3">
            <a:alphaModFix/>
          </a:blip>
          <a:srcRect b="9843" l="0" r="0" t="2964"/>
          <a:stretch/>
        </p:blipFill>
        <p:spPr>
          <a:xfrm>
            <a:off x="7753675" y="71930"/>
            <a:ext cx="690100" cy="649801"/>
          </a:xfrm>
          <a:prstGeom prst="rect">
            <a:avLst/>
          </a:prstGeom>
          <a:noFill/>
          <a:ln>
            <a:noFill/>
          </a:ln>
        </p:spPr>
      </p:pic>
      <p:sp>
        <p:nvSpPr>
          <p:cNvPr id="315" name="Google Shape;315;p37"/>
          <p:cNvSpPr txBox="1"/>
          <p:nvPr/>
        </p:nvSpPr>
        <p:spPr>
          <a:xfrm>
            <a:off x="492750" y="1080575"/>
            <a:ext cx="8158500" cy="432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Identified cluster 0 customers as target, cluster 1 customers as ideal</a:t>
            </a:r>
            <a:endParaRPr sz="1200">
              <a:latin typeface="Comfortaa"/>
              <a:ea typeface="Comfortaa"/>
              <a:cs typeface="Comfortaa"/>
              <a:sym typeface="Comfortaa"/>
            </a:endParaRPr>
          </a:p>
        </p:txBody>
      </p:sp>
      <p:sp>
        <p:nvSpPr>
          <p:cNvPr id="316" name="Google Shape;316;p37"/>
          <p:cNvSpPr txBox="1"/>
          <p:nvPr/>
        </p:nvSpPr>
        <p:spPr>
          <a:xfrm>
            <a:off x="492750" y="1535275"/>
            <a:ext cx="8158500" cy="1197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For each cluster, for each item, calculate:</a:t>
            </a:r>
            <a:endParaRPr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 number of orders where a user ordered the product for the first time (order count)</a:t>
            </a:r>
            <a:endParaRPr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number of orders where a user reordered the product (reorder count)</a:t>
            </a:r>
            <a:endParaRPr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Heuristic: Reorder score = (reorder count)/(order count)</a:t>
            </a:r>
            <a:endParaRPr sz="1200">
              <a:solidFill>
                <a:srgbClr val="2DB82D"/>
              </a:solidFill>
              <a:latin typeface="Comfortaa"/>
              <a:ea typeface="Comfortaa"/>
              <a:cs typeface="Comfortaa"/>
              <a:sym typeface="Comfortaa"/>
            </a:endParaRPr>
          </a:p>
        </p:txBody>
      </p:sp>
      <p:sp>
        <p:nvSpPr>
          <p:cNvPr id="317" name="Google Shape;317;p37"/>
          <p:cNvSpPr txBox="1"/>
          <p:nvPr/>
        </p:nvSpPr>
        <p:spPr>
          <a:xfrm>
            <a:off x="492750" y="2836400"/>
            <a:ext cx="8158500" cy="949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For target cluster, for each product with low repeat, recommend from ideal cluster:</a:t>
            </a:r>
            <a:endParaRPr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Products from the same department/aisle that have a higher reorder score than that product and reorder score &gt; 1</a:t>
            </a:r>
            <a:endParaRPr sz="1200">
              <a:solidFill>
                <a:srgbClr val="2DB82D"/>
              </a:solidFill>
              <a:latin typeface="Comfortaa"/>
              <a:ea typeface="Comfortaa"/>
              <a:cs typeface="Comfortaa"/>
              <a:sym typeface="Comfortaa"/>
            </a:endParaRPr>
          </a:p>
        </p:txBody>
      </p:sp>
      <p:sp>
        <p:nvSpPr>
          <p:cNvPr id="318" name="Google Shape;318;p37"/>
          <p:cNvSpPr txBox="1"/>
          <p:nvPr/>
        </p:nvSpPr>
        <p:spPr>
          <a:xfrm>
            <a:off x="492750" y="3820875"/>
            <a:ext cx="8238300" cy="580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lang="en" sz="1200">
                <a:solidFill>
                  <a:srgbClr val="2DB82D"/>
                </a:solidFill>
                <a:latin typeface="Comfortaa"/>
                <a:ea typeface="Comfortaa"/>
                <a:cs typeface="Comfortaa"/>
                <a:sym typeface="Comfortaa"/>
              </a:rPr>
              <a:t>Final recommendations: Products from same department/same aisle, which ideal customers tend to repeat more often!</a:t>
            </a:r>
            <a:endParaRPr sz="1200">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8"/>
          <p:cNvSpPr txBox="1"/>
          <p:nvPr/>
        </p:nvSpPr>
        <p:spPr>
          <a:xfrm>
            <a:off x="872175" y="132425"/>
            <a:ext cx="7287900" cy="5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2DB82D"/>
              </a:solidFill>
              <a:latin typeface="Comfortaa"/>
              <a:ea typeface="Comfortaa"/>
              <a:cs typeface="Comfortaa"/>
              <a:sym typeface="Comfortaa"/>
            </a:endParaRPr>
          </a:p>
        </p:txBody>
      </p:sp>
      <p:cxnSp>
        <p:nvCxnSpPr>
          <p:cNvPr id="324" name="Google Shape;324;p38"/>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325" name="Google Shape;325;p38"/>
          <p:cNvPicPr preferRelativeResize="0"/>
          <p:nvPr/>
        </p:nvPicPr>
        <p:blipFill rotWithShape="1">
          <a:blip r:embed="rId3">
            <a:alphaModFix/>
          </a:blip>
          <a:srcRect b="9843" l="0" r="0" t="2964"/>
          <a:stretch/>
        </p:blipFill>
        <p:spPr>
          <a:xfrm>
            <a:off x="7067375" y="47480"/>
            <a:ext cx="690100" cy="649801"/>
          </a:xfrm>
          <a:prstGeom prst="rect">
            <a:avLst/>
          </a:prstGeom>
          <a:noFill/>
          <a:ln>
            <a:noFill/>
          </a:ln>
        </p:spPr>
      </p:pic>
      <p:grpSp>
        <p:nvGrpSpPr>
          <p:cNvPr id="326" name="Google Shape;326;p38"/>
          <p:cNvGrpSpPr/>
          <p:nvPr/>
        </p:nvGrpSpPr>
        <p:grpSpPr>
          <a:xfrm>
            <a:off x="385825" y="977563"/>
            <a:ext cx="3717400" cy="1597362"/>
            <a:chOff x="157225" y="1053763"/>
            <a:chExt cx="3717400" cy="1597362"/>
          </a:xfrm>
        </p:grpSpPr>
        <p:pic>
          <p:nvPicPr>
            <p:cNvPr id="327" name="Google Shape;327;p38"/>
            <p:cNvPicPr preferRelativeResize="0"/>
            <p:nvPr/>
          </p:nvPicPr>
          <p:blipFill>
            <a:blip r:embed="rId4">
              <a:alphaModFix/>
            </a:blip>
            <a:stretch>
              <a:fillRect/>
            </a:stretch>
          </p:blipFill>
          <p:spPr>
            <a:xfrm>
              <a:off x="452850" y="1145500"/>
              <a:ext cx="1329750" cy="1056526"/>
            </a:xfrm>
            <a:prstGeom prst="rect">
              <a:avLst/>
            </a:prstGeom>
            <a:noFill/>
            <a:ln>
              <a:noFill/>
            </a:ln>
          </p:spPr>
        </p:pic>
        <p:sp>
          <p:nvSpPr>
            <p:cNvPr id="328" name="Google Shape;328;p38"/>
            <p:cNvSpPr txBox="1"/>
            <p:nvPr/>
          </p:nvSpPr>
          <p:spPr>
            <a:xfrm>
              <a:off x="157225" y="2202025"/>
              <a:ext cx="19578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Target cluster</a:t>
              </a:r>
              <a:r>
                <a:rPr lang="en" sz="800">
                  <a:solidFill>
                    <a:srgbClr val="FF0000"/>
                  </a:solidFill>
                </a:rPr>
                <a:t> Reorder score = 1.325</a:t>
              </a:r>
              <a:endParaRPr sz="800">
                <a:solidFill>
                  <a:srgbClr val="FF0000"/>
                </a:solidFill>
              </a:endParaRPr>
            </a:p>
          </p:txBody>
        </p:sp>
        <p:pic>
          <p:nvPicPr>
            <p:cNvPr id="329" name="Google Shape;329;p38"/>
            <p:cNvPicPr preferRelativeResize="0"/>
            <p:nvPr/>
          </p:nvPicPr>
          <p:blipFill>
            <a:blip r:embed="rId5">
              <a:alphaModFix/>
            </a:blip>
            <a:stretch>
              <a:fillRect/>
            </a:stretch>
          </p:blipFill>
          <p:spPr>
            <a:xfrm>
              <a:off x="2289975" y="1053763"/>
              <a:ext cx="1240000" cy="1240000"/>
            </a:xfrm>
            <a:prstGeom prst="rect">
              <a:avLst/>
            </a:prstGeom>
            <a:noFill/>
            <a:ln>
              <a:noFill/>
            </a:ln>
          </p:spPr>
        </p:pic>
        <p:sp>
          <p:nvSpPr>
            <p:cNvPr id="330" name="Google Shape;330;p38"/>
            <p:cNvSpPr/>
            <p:nvPr/>
          </p:nvSpPr>
          <p:spPr>
            <a:xfrm>
              <a:off x="1846913" y="1583913"/>
              <a:ext cx="314400" cy="179700"/>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31" name="Google Shape;331;p38"/>
            <p:cNvSpPr txBox="1"/>
            <p:nvPr/>
          </p:nvSpPr>
          <p:spPr>
            <a:xfrm>
              <a:off x="2161325" y="2202025"/>
              <a:ext cx="17133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DB82D"/>
                  </a:solidFill>
                </a:rPr>
                <a:t>Ideal</a:t>
              </a:r>
              <a:r>
                <a:rPr lang="en" sz="800">
                  <a:solidFill>
                    <a:srgbClr val="2DB82D"/>
                  </a:solidFill>
                </a:rPr>
                <a:t> cluster Reorder score = 67</a:t>
              </a:r>
              <a:endParaRPr sz="800">
                <a:solidFill>
                  <a:srgbClr val="2DB82D"/>
                </a:solidFill>
              </a:endParaRPr>
            </a:p>
          </p:txBody>
        </p:sp>
      </p:grpSp>
      <p:sp>
        <p:nvSpPr>
          <p:cNvPr id="332" name="Google Shape;332;p38"/>
          <p:cNvSpPr txBox="1"/>
          <p:nvPr/>
        </p:nvSpPr>
        <p:spPr>
          <a:xfrm>
            <a:off x="872175" y="13242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Recommendation Engine 2: Repeat Based</a:t>
            </a:r>
            <a:endParaRPr b="1" sz="1800">
              <a:solidFill>
                <a:srgbClr val="2DB82D"/>
              </a:solidFill>
              <a:latin typeface="Comfortaa"/>
              <a:ea typeface="Comfortaa"/>
              <a:cs typeface="Comfortaa"/>
              <a:sym typeface="Comfortaa"/>
            </a:endParaRPr>
          </a:p>
        </p:txBody>
      </p:sp>
      <p:grpSp>
        <p:nvGrpSpPr>
          <p:cNvPr id="333" name="Google Shape;333;p38"/>
          <p:cNvGrpSpPr/>
          <p:nvPr/>
        </p:nvGrpSpPr>
        <p:grpSpPr>
          <a:xfrm>
            <a:off x="4716725" y="1358563"/>
            <a:ext cx="4288500" cy="3021613"/>
            <a:chOff x="4411925" y="1053763"/>
            <a:chExt cx="4288500" cy="3021613"/>
          </a:xfrm>
        </p:grpSpPr>
        <p:pic>
          <p:nvPicPr>
            <p:cNvPr id="334" name="Google Shape;334;p38"/>
            <p:cNvPicPr preferRelativeResize="0"/>
            <p:nvPr/>
          </p:nvPicPr>
          <p:blipFill rotWithShape="1">
            <a:blip r:embed="rId6">
              <a:alphaModFix/>
            </a:blip>
            <a:srcRect b="19641" l="13126" r="11219" t="18691"/>
            <a:stretch/>
          </p:blipFill>
          <p:spPr>
            <a:xfrm>
              <a:off x="4700300" y="1053775"/>
              <a:ext cx="1521302" cy="1239975"/>
            </a:xfrm>
            <a:prstGeom prst="rect">
              <a:avLst/>
            </a:prstGeom>
            <a:noFill/>
            <a:ln>
              <a:noFill/>
            </a:ln>
          </p:spPr>
        </p:pic>
        <p:pic>
          <p:nvPicPr>
            <p:cNvPr id="335" name="Google Shape;335;p38"/>
            <p:cNvPicPr preferRelativeResize="0"/>
            <p:nvPr/>
          </p:nvPicPr>
          <p:blipFill>
            <a:blip r:embed="rId7">
              <a:alphaModFix/>
            </a:blip>
            <a:stretch>
              <a:fillRect/>
            </a:stretch>
          </p:blipFill>
          <p:spPr>
            <a:xfrm>
              <a:off x="7223775" y="1053763"/>
              <a:ext cx="1240001" cy="1240001"/>
            </a:xfrm>
            <a:prstGeom prst="rect">
              <a:avLst/>
            </a:prstGeom>
            <a:noFill/>
            <a:ln>
              <a:noFill/>
            </a:ln>
          </p:spPr>
        </p:pic>
        <p:pic>
          <p:nvPicPr>
            <p:cNvPr id="336" name="Google Shape;336;p38"/>
            <p:cNvPicPr preferRelativeResize="0"/>
            <p:nvPr/>
          </p:nvPicPr>
          <p:blipFill rotWithShape="1">
            <a:blip r:embed="rId8">
              <a:alphaModFix/>
            </a:blip>
            <a:srcRect b="13427" l="0" r="0" t="12874"/>
            <a:stretch/>
          </p:blipFill>
          <p:spPr>
            <a:xfrm>
              <a:off x="6358600" y="2650218"/>
              <a:ext cx="1521300" cy="1121107"/>
            </a:xfrm>
            <a:prstGeom prst="rect">
              <a:avLst/>
            </a:prstGeom>
            <a:noFill/>
            <a:ln>
              <a:noFill/>
            </a:ln>
          </p:spPr>
        </p:pic>
        <p:sp>
          <p:nvSpPr>
            <p:cNvPr id="337" name="Google Shape;337;p38"/>
            <p:cNvSpPr/>
            <p:nvPr/>
          </p:nvSpPr>
          <p:spPr>
            <a:xfrm>
              <a:off x="6565475" y="1626363"/>
              <a:ext cx="314400" cy="179700"/>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38" name="Google Shape;338;p38"/>
            <p:cNvSpPr/>
            <p:nvPr/>
          </p:nvSpPr>
          <p:spPr>
            <a:xfrm rot="2885643">
              <a:off x="6236302" y="2336701"/>
              <a:ext cx="314414" cy="179729"/>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39" name="Google Shape;339;p38"/>
            <p:cNvSpPr txBox="1"/>
            <p:nvPr/>
          </p:nvSpPr>
          <p:spPr>
            <a:xfrm>
              <a:off x="4411925" y="2202025"/>
              <a:ext cx="1929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Target cluster Reorder score = 0.43</a:t>
              </a:r>
              <a:endParaRPr sz="800">
                <a:solidFill>
                  <a:srgbClr val="FF0000"/>
                </a:solidFill>
              </a:endParaRPr>
            </a:p>
          </p:txBody>
        </p:sp>
        <p:sp>
          <p:nvSpPr>
            <p:cNvPr id="340" name="Google Shape;340;p38"/>
            <p:cNvSpPr txBox="1"/>
            <p:nvPr/>
          </p:nvSpPr>
          <p:spPr>
            <a:xfrm>
              <a:off x="6987125" y="2250325"/>
              <a:ext cx="17133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DB82D"/>
                  </a:solidFill>
                </a:rPr>
                <a:t>Ideal cluster Reorder score = 4.3</a:t>
              </a:r>
              <a:endParaRPr sz="800">
                <a:solidFill>
                  <a:srgbClr val="2DB82D"/>
                </a:solidFill>
              </a:endParaRPr>
            </a:p>
          </p:txBody>
        </p:sp>
        <p:sp>
          <p:nvSpPr>
            <p:cNvPr id="341" name="Google Shape;341;p38"/>
            <p:cNvSpPr txBox="1"/>
            <p:nvPr/>
          </p:nvSpPr>
          <p:spPr>
            <a:xfrm>
              <a:off x="6262600" y="3817975"/>
              <a:ext cx="17133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DB82D"/>
                  </a:solidFill>
                </a:rPr>
                <a:t>Ideal cluster Reorder score = 6</a:t>
              </a:r>
              <a:endParaRPr sz="800">
                <a:solidFill>
                  <a:srgbClr val="2DB82D"/>
                </a:solidFill>
              </a:endParaRPr>
            </a:p>
          </p:txBody>
        </p:sp>
      </p:grpSp>
      <p:grpSp>
        <p:nvGrpSpPr>
          <p:cNvPr id="342" name="Google Shape;342;p38"/>
          <p:cNvGrpSpPr/>
          <p:nvPr/>
        </p:nvGrpSpPr>
        <p:grpSpPr>
          <a:xfrm>
            <a:off x="141150" y="2628677"/>
            <a:ext cx="4367850" cy="2488548"/>
            <a:chOff x="141150" y="2628677"/>
            <a:chExt cx="4367850" cy="2488548"/>
          </a:xfrm>
        </p:grpSpPr>
        <p:pic>
          <p:nvPicPr>
            <p:cNvPr id="343" name="Google Shape;343;p38"/>
            <p:cNvPicPr preferRelativeResize="0"/>
            <p:nvPr/>
          </p:nvPicPr>
          <p:blipFill>
            <a:blip r:embed="rId9">
              <a:alphaModFix/>
            </a:blip>
            <a:stretch>
              <a:fillRect/>
            </a:stretch>
          </p:blipFill>
          <p:spPr>
            <a:xfrm>
              <a:off x="187125" y="3703198"/>
              <a:ext cx="1428165" cy="1060029"/>
            </a:xfrm>
            <a:prstGeom prst="rect">
              <a:avLst/>
            </a:prstGeom>
            <a:noFill/>
            <a:ln>
              <a:noFill/>
            </a:ln>
          </p:spPr>
        </p:pic>
        <p:pic>
          <p:nvPicPr>
            <p:cNvPr id="344" name="Google Shape;344;p38"/>
            <p:cNvPicPr preferRelativeResize="0"/>
            <p:nvPr/>
          </p:nvPicPr>
          <p:blipFill>
            <a:blip r:embed="rId10">
              <a:alphaModFix/>
            </a:blip>
            <a:stretch>
              <a:fillRect/>
            </a:stretch>
          </p:blipFill>
          <p:spPr>
            <a:xfrm>
              <a:off x="2867710" y="3731211"/>
              <a:ext cx="1352679" cy="1004001"/>
            </a:xfrm>
            <a:prstGeom prst="rect">
              <a:avLst/>
            </a:prstGeom>
            <a:noFill/>
            <a:ln>
              <a:noFill/>
            </a:ln>
          </p:spPr>
        </p:pic>
        <p:pic>
          <p:nvPicPr>
            <p:cNvPr id="345" name="Google Shape;345;p38"/>
            <p:cNvPicPr preferRelativeResize="0"/>
            <p:nvPr/>
          </p:nvPicPr>
          <p:blipFill rotWithShape="1">
            <a:blip r:embed="rId11">
              <a:alphaModFix/>
            </a:blip>
            <a:srcRect b="0" l="27424" r="26422" t="0"/>
            <a:stretch/>
          </p:blipFill>
          <p:spPr>
            <a:xfrm>
              <a:off x="1672275" y="2628677"/>
              <a:ext cx="880125" cy="1556148"/>
            </a:xfrm>
            <a:prstGeom prst="rect">
              <a:avLst/>
            </a:prstGeom>
            <a:noFill/>
            <a:ln>
              <a:noFill/>
            </a:ln>
          </p:spPr>
        </p:pic>
        <p:sp>
          <p:nvSpPr>
            <p:cNvPr id="346" name="Google Shape;346;p38"/>
            <p:cNvSpPr txBox="1"/>
            <p:nvPr/>
          </p:nvSpPr>
          <p:spPr>
            <a:xfrm>
              <a:off x="141150" y="4763225"/>
              <a:ext cx="1929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Target cluster Reorder score = </a:t>
              </a:r>
              <a:r>
                <a:rPr b="1" lang="en" sz="800">
                  <a:solidFill>
                    <a:srgbClr val="FF0000"/>
                  </a:solidFill>
                </a:rPr>
                <a:t>0.73</a:t>
              </a:r>
              <a:endParaRPr b="1" sz="800">
                <a:solidFill>
                  <a:srgbClr val="FF0000"/>
                </a:solidFill>
              </a:endParaRPr>
            </a:p>
          </p:txBody>
        </p:sp>
        <p:sp>
          <p:nvSpPr>
            <p:cNvPr id="347" name="Google Shape;347;p38"/>
            <p:cNvSpPr txBox="1"/>
            <p:nvPr/>
          </p:nvSpPr>
          <p:spPr>
            <a:xfrm>
              <a:off x="2579100" y="4763225"/>
              <a:ext cx="1929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0000"/>
                  </a:solidFill>
                </a:rPr>
                <a:t>Target cluster Reorder score = </a:t>
              </a:r>
              <a:r>
                <a:rPr b="1" lang="en" sz="800">
                  <a:solidFill>
                    <a:srgbClr val="FF0000"/>
                  </a:solidFill>
                </a:rPr>
                <a:t>0</a:t>
              </a:r>
              <a:endParaRPr b="1" sz="800">
                <a:solidFill>
                  <a:srgbClr val="FF0000"/>
                </a:solidFill>
              </a:endParaRPr>
            </a:p>
          </p:txBody>
        </p:sp>
        <p:sp>
          <p:nvSpPr>
            <p:cNvPr id="348" name="Google Shape;348;p38"/>
            <p:cNvSpPr txBox="1"/>
            <p:nvPr/>
          </p:nvSpPr>
          <p:spPr>
            <a:xfrm>
              <a:off x="1255675" y="4162375"/>
              <a:ext cx="17133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DB82D"/>
                  </a:solidFill>
                </a:rPr>
                <a:t>Ideal cluster Reorder score = 47</a:t>
              </a:r>
              <a:endParaRPr sz="800">
                <a:solidFill>
                  <a:srgbClr val="2DB82D"/>
                </a:solidFill>
              </a:endParaRPr>
            </a:p>
          </p:txBody>
        </p:sp>
        <p:sp>
          <p:nvSpPr>
            <p:cNvPr id="349" name="Google Shape;349;p38"/>
            <p:cNvSpPr/>
            <p:nvPr/>
          </p:nvSpPr>
          <p:spPr>
            <a:xfrm rot="-2700000">
              <a:off x="1270474" y="3579225"/>
              <a:ext cx="314380" cy="179888"/>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50" name="Google Shape;350;p38"/>
            <p:cNvSpPr/>
            <p:nvPr/>
          </p:nvSpPr>
          <p:spPr>
            <a:xfrm rot="-7793375">
              <a:off x="2570045" y="3579016"/>
              <a:ext cx="314356" cy="179956"/>
            </a:xfrm>
            <a:prstGeom prst="rightArrow">
              <a:avLst>
                <a:gd fmla="val 50000" name="adj1"/>
                <a:gd fmla="val 5000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9"/>
          <p:cNvSpPr txBox="1"/>
          <p:nvPr/>
        </p:nvSpPr>
        <p:spPr>
          <a:xfrm>
            <a:off x="1876250" y="214450"/>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Future Scope</a:t>
            </a:r>
            <a:endParaRPr b="1" sz="1800">
              <a:solidFill>
                <a:srgbClr val="2DB82D"/>
              </a:solidFill>
              <a:latin typeface="Comfortaa"/>
              <a:ea typeface="Comfortaa"/>
              <a:cs typeface="Comfortaa"/>
              <a:sym typeface="Comfortaa"/>
            </a:endParaRPr>
          </a:p>
        </p:txBody>
      </p:sp>
      <p:cxnSp>
        <p:nvCxnSpPr>
          <p:cNvPr id="356" name="Google Shape;356;p39"/>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357" name="Google Shape;357;p39"/>
          <p:cNvSpPr txBox="1"/>
          <p:nvPr/>
        </p:nvSpPr>
        <p:spPr>
          <a:xfrm>
            <a:off x="126125" y="1191275"/>
            <a:ext cx="8661300" cy="1571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Demographic similarity based recommender system:</a:t>
            </a:r>
            <a:endParaRPr b="1" sz="1200">
              <a:solidFill>
                <a:srgbClr val="2DB82D"/>
              </a:solidFill>
              <a:latin typeface="Comfortaa"/>
              <a:ea typeface="Comfortaa"/>
              <a:cs typeface="Comfortaa"/>
              <a:sym typeface="Comfortaa"/>
            </a:endParaRPr>
          </a:p>
          <a:p>
            <a:pPr indent="-304800" lvl="1" marL="914400" marR="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If demographic data becomes available, find lookalike of each target cluster customer in ideal cluster</a:t>
            </a:r>
            <a:endParaRPr b="1" sz="1200">
              <a:solidFill>
                <a:srgbClr val="2DB82D"/>
              </a:solidFill>
              <a:latin typeface="Comfortaa"/>
              <a:ea typeface="Comfortaa"/>
              <a:cs typeface="Comfortaa"/>
              <a:sym typeface="Comfortaa"/>
            </a:endParaRPr>
          </a:p>
          <a:p>
            <a:pPr indent="-304800" lvl="1" marL="914400" marR="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Recommend products that most similar users from ideal cluster buy most repeated/most penetrated items (penetration = # orders where products was purchase/# orders for user)</a:t>
            </a:r>
            <a:endParaRPr b="1" sz="1200">
              <a:solidFill>
                <a:srgbClr val="2DB82D"/>
              </a:solidFill>
              <a:latin typeface="Comfortaa"/>
              <a:ea typeface="Comfortaa"/>
              <a:cs typeface="Comfortaa"/>
              <a:sym typeface="Comfortaa"/>
            </a:endParaRPr>
          </a:p>
        </p:txBody>
      </p:sp>
      <p:sp>
        <p:nvSpPr>
          <p:cNvPr id="358" name="Google Shape;358;p39"/>
          <p:cNvSpPr txBox="1"/>
          <p:nvPr/>
        </p:nvSpPr>
        <p:spPr>
          <a:xfrm>
            <a:off x="126125" y="2931125"/>
            <a:ext cx="8661300" cy="1473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Further segment customers based on demographics, purchase behaviour (with qty and $ data):</a:t>
            </a:r>
            <a:endParaRPr b="1"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A/B test all 3 recommendations for different customers to see what works best for which type of customers</a:t>
            </a:r>
            <a:endParaRPr b="1" sz="1200">
              <a:solidFill>
                <a:srgbClr val="2DB82D"/>
              </a:solidFill>
              <a:latin typeface="Comfortaa"/>
              <a:ea typeface="Comfortaa"/>
              <a:cs typeface="Comfortaa"/>
              <a:sym typeface="Comfortaa"/>
            </a:endParaRPr>
          </a:p>
          <a:p>
            <a:pPr indent="-304800" lvl="1" marL="914400" rtl="0" algn="l">
              <a:lnSpc>
                <a:spcPct val="150000"/>
              </a:lnSpc>
              <a:spcBef>
                <a:spcPts val="0"/>
              </a:spcBef>
              <a:spcAft>
                <a:spcPts val="0"/>
              </a:spcAft>
              <a:buClr>
                <a:srgbClr val="2DB82D"/>
              </a:buClr>
              <a:buSzPts val="1200"/>
              <a:buFont typeface="Comfortaa"/>
              <a:buChar char="○"/>
            </a:pPr>
            <a:r>
              <a:rPr b="1" lang="en" sz="1200">
                <a:solidFill>
                  <a:srgbClr val="2DB82D"/>
                </a:solidFill>
                <a:latin typeface="Comfortaa"/>
                <a:ea typeface="Comfortaa"/>
                <a:cs typeface="Comfortaa"/>
                <a:sym typeface="Comfortaa"/>
              </a:rPr>
              <a:t>Create logic for composite recommendations based on A/B testing results for different clusters to productionalise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0"/>
          <p:cNvSpPr txBox="1"/>
          <p:nvPr/>
        </p:nvSpPr>
        <p:spPr>
          <a:xfrm>
            <a:off x="928050" y="18512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Summary - Recommender comparison</a:t>
            </a:r>
            <a:endParaRPr b="1" sz="1800">
              <a:solidFill>
                <a:srgbClr val="2DB82D"/>
              </a:solidFill>
              <a:latin typeface="Comfortaa"/>
              <a:ea typeface="Comfortaa"/>
              <a:cs typeface="Comfortaa"/>
              <a:sym typeface="Comfortaa"/>
            </a:endParaRPr>
          </a:p>
        </p:txBody>
      </p:sp>
      <p:cxnSp>
        <p:nvCxnSpPr>
          <p:cNvPr id="364" name="Google Shape;364;p40"/>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graphicFrame>
        <p:nvGraphicFramePr>
          <p:cNvPr id="365" name="Google Shape;365;p40"/>
          <p:cNvGraphicFramePr/>
          <p:nvPr/>
        </p:nvGraphicFramePr>
        <p:xfrm>
          <a:off x="550775" y="919125"/>
          <a:ext cx="3000000" cy="3000000"/>
        </p:xfrm>
        <a:graphic>
          <a:graphicData uri="http://schemas.openxmlformats.org/drawingml/2006/table">
            <a:tbl>
              <a:tblPr>
                <a:noFill/>
                <a:tableStyleId>{F0AE0934-26A3-4A9C-9076-4CB310BF8FB9}</a:tableStyleId>
              </a:tblPr>
              <a:tblGrid>
                <a:gridCol w="1383375"/>
                <a:gridCol w="2052250"/>
                <a:gridCol w="2261850"/>
                <a:gridCol w="2577175"/>
              </a:tblGrid>
              <a:tr h="357825">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a:solidFill>
                            <a:srgbClr val="434343"/>
                          </a:solidFill>
                          <a:latin typeface="Comfortaa"/>
                          <a:ea typeface="Comfortaa"/>
                          <a:cs typeface="Comfortaa"/>
                          <a:sym typeface="Comfortaa"/>
                        </a:rPr>
                        <a:t>Apriori</a:t>
                      </a:r>
                      <a:endParaRPr b="1">
                        <a:solidFill>
                          <a:srgbClr val="434343"/>
                        </a:solidFill>
                        <a:latin typeface="Comfortaa"/>
                        <a:ea typeface="Comfortaa"/>
                        <a:cs typeface="Comfortaa"/>
                        <a:sym typeface="Comforta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latin typeface="Comfortaa"/>
                          <a:ea typeface="Comfortaa"/>
                          <a:cs typeface="Comfortaa"/>
                          <a:sym typeface="Comfortaa"/>
                        </a:rPr>
                        <a:t>Reorder</a:t>
                      </a:r>
                      <a:endParaRPr b="1">
                        <a:solidFill>
                          <a:srgbClr val="434343"/>
                        </a:solidFill>
                        <a:latin typeface="Comfortaa"/>
                        <a:ea typeface="Comfortaa"/>
                        <a:cs typeface="Comfortaa"/>
                        <a:sym typeface="Comforta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434343"/>
                          </a:solidFill>
                          <a:latin typeface="Comfortaa"/>
                          <a:ea typeface="Comfortaa"/>
                          <a:cs typeface="Comfortaa"/>
                          <a:sym typeface="Comfortaa"/>
                        </a:rPr>
                        <a:t>User Based</a:t>
                      </a:r>
                      <a:endParaRPr b="1">
                        <a:solidFill>
                          <a:srgbClr val="434343"/>
                        </a:solidFill>
                        <a:latin typeface="Comfortaa"/>
                        <a:ea typeface="Comfortaa"/>
                        <a:cs typeface="Comfortaa"/>
                        <a:sym typeface="Comforta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24825">
                <a:tc>
                  <a:txBody>
                    <a:bodyPr/>
                    <a:lstStyle/>
                    <a:p>
                      <a:pPr indent="0" lvl="0" marL="0" rtl="0" algn="ctr">
                        <a:spcBef>
                          <a:spcPts val="0"/>
                        </a:spcBef>
                        <a:spcAft>
                          <a:spcPts val="0"/>
                        </a:spcAft>
                        <a:buNone/>
                      </a:pPr>
                      <a:r>
                        <a:rPr lang="en">
                          <a:solidFill>
                            <a:srgbClr val="434343"/>
                          </a:solidFill>
                          <a:latin typeface="Comfortaa"/>
                          <a:ea typeface="Comfortaa"/>
                          <a:cs typeface="Comfortaa"/>
                          <a:sym typeface="Comfortaa"/>
                        </a:rPr>
                        <a:t>Goal</a:t>
                      </a:r>
                      <a:endParaRPr>
                        <a:solidFill>
                          <a:srgbClr val="43434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Increase basket diversity</a:t>
                      </a:r>
                      <a:endParaRPr sz="1000">
                        <a:solidFill>
                          <a:srgbClr val="2DB82D"/>
                        </a:solidFill>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Increase highly repeated product purchases</a:t>
                      </a:r>
                      <a:endParaRPr sz="1000">
                        <a:solidFill>
                          <a:srgbClr val="2DB82D"/>
                        </a:solidFill>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Recommend products that similar people buy the most</a:t>
                      </a:r>
                      <a:endParaRPr sz="1000">
                        <a:solidFill>
                          <a:srgbClr val="2DB82D"/>
                        </a:solidFill>
                        <a:latin typeface="Comfortaa"/>
                        <a:ea typeface="Comfortaa"/>
                        <a:cs typeface="Comfortaa"/>
                        <a:sym typeface="Comfortaa"/>
                      </a:endParaRPr>
                    </a:p>
                  </a:txBody>
                  <a:tcPr marT="91425" marB="91425" marR="91425" marL="91425">
                    <a:lnT cap="flat" cmpd="sng" w="9525">
                      <a:solidFill>
                        <a:srgbClr val="9E9E9E"/>
                      </a:solidFill>
                      <a:prstDash val="solid"/>
                      <a:round/>
                      <a:headEnd len="sm" w="sm" type="none"/>
                      <a:tailEnd len="sm" w="sm" type="none"/>
                    </a:lnT>
                  </a:tcPr>
                </a:tc>
              </a:tr>
              <a:tr h="624825">
                <a:tc>
                  <a:txBody>
                    <a:bodyPr/>
                    <a:lstStyle/>
                    <a:p>
                      <a:pPr indent="0" lvl="0" marL="0" rtl="0" algn="ctr">
                        <a:spcBef>
                          <a:spcPts val="0"/>
                        </a:spcBef>
                        <a:spcAft>
                          <a:spcPts val="0"/>
                        </a:spcAft>
                        <a:buNone/>
                      </a:pPr>
                      <a:r>
                        <a:rPr lang="en">
                          <a:solidFill>
                            <a:srgbClr val="434343"/>
                          </a:solidFill>
                          <a:latin typeface="Comfortaa"/>
                          <a:ea typeface="Comfortaa"/>
                          <a:cs typeface="Comfortaa"/>
                          <a:sym typeface="Comfortaa"/>
                        </a:rPr>
                        <a:t>Scope</a:t>
                      </a:r>
                      <a:endParaRPr>
                        <a:solidFill>
                          <a:srgbClr val="43434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Cross-selling</a:t>
                      </a:r>
                      <a:endParaRPr sz="1000">
                        <a:solidFill>
                          <a:srgbClr val="2DB82D"/>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Alternate products to boost upselling</a:t>
                      </a:r>
                      <a:endParaRPr sz="1000">
                        <a:solidFill>
                          <a:srgbClr val="2DB82D"/>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Cross-Selling</a:t>
                      </a:r>
                      <a:endParaRPr sz="1000">
                        <a:solidFill>
                          <a:srgbClr val="2DB82D"/>
                        </a:solidFill>
                        <a:latin typeface="Comfortaa"/>
                        <a:ea typeface="Comfortaa"/>
                        <a:cs typeface="Comfortaa"/>
                        <a:sym typeface="Comfortaa"/>
                      </a:endParaRPr>
                    </a:p>
                  </a:txBody>
                  <a:tcPr marT="91425" marB="91425" marR="91425" marL="91425"/>
                </a:tc>
              </a:tr>
              <a:tr h="1006425">
                <a:tc>
                  <a:txBody>
                    <a:bodyPr/>
                    <a:lstStyle/>
                    <a:p>
                      <a:pPr indent="0" lvl="0" marL="0" rtl="0" algn="ctr">
                        <a:spcBef>
                          <a:spcPts val="0"/>
                        </a:spcBef>
                        <a:spcAft>
                          <a:spcPts val="0"/>
                        </a:spcAft>
                        <a:buNone/>
                      </a:pPr>
                      <a:r>
                        <a:rPr lang="en">
                          <a:solidFill>
                            <a:srgbClr val="434343"/>
                          </a:solidFill>
                          <a:latin typeface="Comfortaa"/>
                          <a:ea typeface="Comfortaa"/>
                          <a:cs typeface="Comfortaa"/>
                          <a:sym typeface="Comfortaa"/>
                        </a:rPr>
                        <a:t>Pros</a:t>
                      </a:r>
                      <a:endParaRPr>
                        <a:solidFill>
                          <a:srgbClr val="434343"/>
                        </a:solidFill>
                        <a:latin typeface="Comfortaa"/>
                        <a:ea typeface="Comfortaa"/>
                        <a:cs typeface="Comfortaa"/>
                        <a:sym typeface="Comfortaa"/>
                      </a:endParaRPr>
                    </a:p>
                  </a:txBody>
                  <a:tcPr marT="91425" marB="91425" marR="91425" marL="91425"/>
                </a:tc>
                <a:tc>
                  <a:txBody>
                    <a:bodyPr/>
                    <a:lstStyle/>
                    <a:p>
                      <a:pPr indent="-292100" lvl="0" marL="457200" rtl="0" algn="l">
                        <a:spcBef>
                          <a:spcPts val="0"/>
                        </a:spcBef>
                        <a:spcAft>
                          <a:spcPts val="0"/>
                        </a:spcAft>
                        <a:buClr>
                          <a:srgbClr val="2DB82D"/>
                        </a:buClr>
                        <a:buSzPts val="1000"/>
                        <a:buFont typeface="Comfortaa"/>
                        <a:buAutoNum type="arabicPeriod"/>
                      </a:pPr>
                      <a:r>
                        <a:rPr lang="en" sz="1000">
                          <a:solidFill>
                            <a:srgbClr val="2DB82D"/>
                          </a:solidFill>
                          <a:latin typeface="Comfortaa"/>
                          <a:ea typeface="Comfortaa"/>
                          <a:cs typeface="Comfortaa"/>
                          <a:sym typeface="Comfortaa"/>
                        </a:rPr>
                        <a:t>Improves basket diversity</a:t>
                      </a:r>
                      <a:endParaRPr sz="1000">
                        <a:solidFill>
                          <a:srgbClr val="2DB82D"/>
                        </a:solidFill>
                        <a:latin typeface="Comfortaa"/>
                        <a:ea typeface="Comfortaa"/>
                        <a:cs typeface="Comfortaa"/>
                        <a:sym typeface="Comfortaa"/>
                      </a:endParaRPr>
                    </a:p>
                  </a:txBody>
                  <a:tcPr marT="91425" marB="91425" marR="91425" marL="91425"/>
                </a:tc>
                <a:tc>
                  <a:txBody>
                    <a:bodyPr/>
                    <a:lstStyle/>
                    <a:p>
                      <a:pPr indent="-292100" lvl="0" marL="457200" rtl="0" algn="l">
                        <a:spcBef>
                          <a:spcPts val="0"/>
                        </a:spcBef>
                        <a:spcAft>
                          <a:spcPts val="0"/>
                        </a:spcAft>
                        <a:buClr>
                          <a:srgbClr val="2DB82D"/>
                        </a:buClr>
                        <a:buSzPts val="1000"/>
                        <a:buFont typeface="Comfortaa"/>
                        <a:buAutoNum type="arabicPeriod"/>
                      </a:pPr>
                      <a:r>
                        <a:rPr lang="en" sz="1000">
                          <a:solidFill>
                            <a:srgbClr val="2DB82D"/>
                          </a:solidFill>
                          <a:latin typeface="Comfortaa"/>
                          <a:ea typeface="Comfortaa"/>
                          <a:cs typeface="Comfortaa"/>
                          <a:sym typeface="Comfortaa"/>
                        </a:rPr>
                        <a:t>Increases reorder chances</a:t>
                      </a:r>
                      <a:endParaRPr sz="1000">
                        <a:solidFill>
                          <a:srgbClr val="2DB82D"/>
                        </a:solidFill>
                        <a:latin typeface="Comfortaa"/>
                        <a:ea typeface="Comfortaa"/>
                        <a:cs typeface="Comfortaa"/>
                        <a:sym typeface="Comfortaa"/>
                      </a:endParaRPr>
                    </a:p>
                    <a:p>
                      <a:pPr indent="-292100" lvl="0" marL="457200" rtl="0" algn="l">
                        <a:spcBef>
                          <a:spcPts val="0"/>
                        </a:spcBef>
                        <a:spcAft>
                          <a:spcPts val="0"/>
                        </a:spcAft>
                        <a:buClr>
                          <a:srgbClr val="2DB82D"/>
                        </a:buClr>
                        <a:buSzPts val="1000"/>
                        <a:buFont typeface="Comfortaa"/>
                        <a:buAutoNum type="arabicPeriod"/>
                      </a:pPr>
                      <a:r>
                        <a:rPr lang="en" sz="1000">
                          <a:solidFill>
                            <a:srgbClr val="2DB82D"/>
                          </a:solidFill>
                          <a:latin typeface="Comfortaa"/>
                          <a:ea typeface="Comfortaa"/>
                          <a:cs typeface="Comfortaa"/>
                          <a:sym typeface="Comfortaa"/>
                        </a:rPr>
                        <a:t>Easy to change level of recommendation (same aisle, same department)</a:t>
                      </a:r>
                      <a:endParaRPr sz="1000">
                        <a:solidFill>
                          <a:srgbClr val="2DB82D"/>
                        </a:solidFill>
                        <a:latin typeface="Comfortaa"/>
                        <a:ea typeface="Comfortaa"/>
                        <a:cs typeface="Comfortaa"/>
                        <a:sym typeface="Comfortaa"/>
                      </a:endParaRPr>
                    </a:p>
                  </a:txBody>
                  <a:tcPr marT="91425" marB="91425" marR="91425" marL="91425"/>
                </a:tc>
                <a:tc>
                  <a:txBody>
                    <a:bodyPr/>
                    <a:lstStyle/>
                    <a:p>
                      <a:pPr indent="-292100" lvl="0" marL="457200" rtl="0" algn="l">
                        <a:spcBef>
                          <a:spcPts val="0"/>
                        </a:spcBef>
                        <a:spcAft>
                          <a:spcPts val="0"/>
                        </a:spcAft>
                        <a:buClr>
                          <a:srgbClr val="2DB82D"/>
                        </a:buClr>
                        <a:buSzPts val="1000"/>
                        <a:buFont typeface="Comfortaa"/>
                        <a:buAutoNum type="arabicPeriod"/>
                      </a:pPr>
                      <a:r>
                        <a:rPr lang="en" sz="1000">
                          <a:solidFill>
                            <a:srgbClr val="2DB82D"/>
                          </a:solidFill>
                          <a:latin typeface="Comfortaa"/>
                          <a:ea typeface="Comfortaa"/>
                          <a:cs typeface="Comfortaa"/>
                          <a:sym typeface="Comfortaa"/>
                        </a:rPr>
                        <a:t>Different way to look at similarity, recommendations based on 1-1 behaviour similarity assumptions</a:t>
                      </a:r>
                      <a:endParaRPr sz="1000">
                        <a:solidFill>
                          <a:srgbClr val="2DB82D"/>
                        </a:solidFill>
                        <a:latin typeface="Comfortaa"/>
                        <a:ea typeface="Comfortaa"/>
                        <a:cs typeface="Comfortaa"/>
                        <a:sym typeface="Comfortaa"/>
                      </a:endParaRPr>
                    </a:p>
                  </a:txBody>
                  <a:tcPr marT="91425" marB="91425" marR="91425" marL="91425"/>
                </a:tc>
              </a:tr>
              <a:tr h="337825">
                <a:tc>
                  <a:txBody>
                    <a:bodyPr/>
                    <a:lstStyle/>
                    <a:p>
                      <a:pPr indent="0" lvl="0" marL="0" rtl="0" algn="ctr">
                        <a:spcBef>
                          <a:spcPts val="0"/>
                        </a:spcBef>
                        <a:spcAft>
                          <a:spcPts val="0"/>
                        </a:spcAft>
                        <a:buNone/>
                      </a:pPr>
                      <a:r>
                        <a:rPr lang="en">
                          <a:solidFill>
                            <a:srgbClr val="434343"/>
                          </a:solidFill>
                          <a:latin typeface="Comfortaa"/>
                          <a:ea typeface="Comfortaa"/>
                          <a:cs typeface="Comfortaa"/>
                          <a:sym typeface="Comfortaa"/>
                        </a:rPr>
                        <a:t>Cons</a:t>
                      </a:r>
                      <a:endParaRPr>
                        <a:solidFill>
                          <a:srgbClr val="43434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Comfortaa"/>
                          <a:ea typeface="Comfortaa"/>
                          <a:cs typeface="Comfortaa"/>
                          <a:sym typeface="Comfortaa"/>
                        </a:rPr>
                        <a:t>Scope limited to same aisle and high support products due to computational limits</a:t>
                      </a:r>
                      <a:endParaRPr sz="1000">
                        <a:solidFill>
                          <a:srgbClr val="FF0000"/>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Comfortaa"/>
                          <a:ea typeface="Comfortaa"/>
                          <a:cs typeface="Comfortaa"/>
                          <a:sym typeface="Comfortaa"/>
                        </a:rPr>
                        <a:t>May provide very different recommendations based on recommendation level department</a:t>
                      </a:r>
                      <a:endParaRPr sz="1000">
                        <a:solidFill>
                          <a:srgbClr val="FF0000"/>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Comfortaa"/>
                          <a:ea typeface="Comfortaa"/>
                          <a:cs typeface="Comfortaa"/>
                          <a:sym typeface="Comfortaa"/>
                        </a:rPr>
                        <a:t>Needs another model to estimate and verify user similarity accurately before recommendations can be made</a:t>
                      </a:r>
                      <a:endParaRPr sz="1000">
                        <a:solidFill>
                          <a:srgbClr val="FF0000"/>
                        </a:solidFill>
                        <a:latin typeface="Comfortaa"/>
                        <a:ea typeface="Comfortaa"/>
                        <a:cs typeface="Comfortaa"/>
                        <a:sym typeface="Comfortaa"/>
                      </a:endParaRPr>
                    </a:p>
                  </a:txBody>
                  <a:tcPr marT="91425" marB="91425" marR="91425" marL="91425"/>
                </a:tc>
              </a:tr>
              <a:tr h="337825">
                <a:tc>
                  <a:txBody>
                    <a:bodyPr/>
                    <a:lstStyle/>
                    <a:p>
                      <a:pPr indent="0" lvl="0" marL="0" rtl="0" algn="ctr">
                        <a:spcBef>
                          <a:spcPts val="0"/>
                        </a:spcBef>
                        <a:spcAft>
                          <a:spcPts val="0"/>
                        </a:spcAft>
                        <a:buNone/>
                      </a:pPr>
                      <a:r>
                        <a:rPr lang="en">
                          <a:solidFill>
                            <a:srgbClr val="434343"/>
                          </a:solidFill>
                          <a:latin typeface="Comfortaa"/>
                          <a:ea typeface="Comfortaa"/>
                          <a:cs typeface="Comfortaa"/>
                          <a:sym typeface="Comfortaa"/>
                        </a:rPr>
                        <a:t>Data</a:t>
                      </a:r>
                      <a:endParaRPr>
                        <a:solidFill>
                          <a:srgbClr val="434343"/>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Available</a:t>
                      </a:r>
                      <a:endParaRPr sz="1000">
                        <a:solidFill>
                          <a:srgbClr val="2DB82D"/>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2DB82D"/>
                          </a:solidFill>
                          <a:latin typeface="Comfortaa"/>
                          <a:ea typeface="Comfortaa"/>
                          <a:cs typeface="Comfortaa"/>
                          <a:sym typeface="Comfortaa"/>
                        </a:rPr>
                        <a:t>Available</a:t>
                      </a:r>
                      <a:endParaRPr sz="1000">
                        <a:solidFill>
                          <a:srgbClr val="2DB82D"/>
                        </a:solidFill>
                        <a:latin typeface="Comfortaa"/>
                        <a:ea typeface="Comfortaa"/>
                        <a:cs typeface="Comfortaa"/>
                        <a:sym typeface="Comfortaa"/>
                      </a:endParaRPr>
                    </a:p>
                  </a:txBody>
                  <a:tcPr marT="91425" marB="91425" marR="91425" marL="91425"/>
                </a:tc>
                <a:tc>
                  <a:txBody>
                    <a:bodyPr/>
                    <a:lstStyle/>
                    <a:p>
                      <a:pPr indent="0" lvl="0" marL="0" rtl="0" algn="l">
                        <a:spcBef>
                          <a:spcPts val="0"/>
                        </a:spcBef>
                        <a:spcAft>
                          <a:spcPts val="0"/>
                        </a:spcAft>
                        <a:buNone/>
                      </a:pPr>
                      <a:r>
                        <a:rPr lang="en" sz="1000">
                          <a:solidFill>
                            <a:srgbClr val="FF0000"/>
                          </a:solidFill>
                          <a:latin typeface="Comfortaa"/>
                          <a:ea typeface="Comfortaa"/>
                          <a:cs typeface="Comfortaa"/>
                          <a:sym typeface="Comfortaa"/>
                        </a:rPr>
                        <a:t>Not Available</a:t>
                      </a:r>
                      <a:endParaRPr sz="1000">
                        <a:solidFill>
                          <a:srgbClr val="FF0000"/>
                        </a:solidFill>
                        <a:latin typeface="Comfortaa"/>
                        <a:ea typeface="Comfortaa"/>
                        <a:cs typeface="Comfortaa"/>
                        <a:sym typeface="Comfortaa"/>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369" name="Shape 369"/>
        <p:cNvGrpSpPr/>
        <p:nvPr/>
      </p:nvGrpSpPr>
      <p:grpSpPr>
        <a:xfrm>
          <a:off x="0" y="0"/>
          <a:ext cx="0" cy="0"/>
          <a:chOff x="0" y="0"/>
          <a:chExt cx="0" cy="0"/>
        </a:xfrm>
      </p:grpSpPr>
      <p:sp>
        <p:nvSpPr>
          <p:cNvPr id="370" name="Google Shape;370;p41"/>
          <p:cNvSpPr txBox="1"/>
          <p:nvPr/>
        </p:nvSpPr>
        <p:spPr>
          <a:xfrm>
            <a:off x="1697700" y="1789400"/>
            <a:ext cx="5748600" cy="95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rgbClr val="FF9900"/>
                </a:solidFill>
                <a:latin typeface="Comfortaa"/>
                <a:ea typeface="Comfortaa"/>
                <a:cs typeface="Comfortaa"/>
                <a:sym typeface="Comfortaa"/>
              </a:rPr>
              <a:t>Questions?</a:t>
            </a:r>
            <a:endParaRPr sz="7200">
              <a:solidFill>
                <a:srgbClr val="FF9900"/>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Google Shape;375;p42"/>
          <p:cNvPicPr preferRelativeResize="0"/>
          <p:nvPr/>
        </p:nvPicPr>
        <p:blipFill rotWithShape="1">
          <a:blip r:embed="rId3">
            <a:alphaModFix/>
          </a:blip>
          <a:srcRect b="25110" l="0" r="0" t="29141"/>
          <a:stretch/>
        </p:blipFill>
        <p:spPr>
          <a:xfrm>
            <a:off x="2106000" y="795300"/>
            <a:ext cx="4932000" cy="1253450"/>
          </a:xfrm>
          <a:prstGeom prst="rect">
            <a:avLst/>
          </a:prstGeom>
          <a:noFill/>
          <a:ln>
            <a:noFill/>
          </a:ln>
        </p:spPr>
      </p:pic>
      <p:sp>
        <p:nvSpPr>
          <p:cNvPr id="376" name="Google Shape;376;p42"/>
          <p:cNvSpPr txBox="1"/>
          <p:nvPr/>
        </p:nvSpPr>
        <p:spPr>
          <a:xfrm>
            <a:off x="1248000" y="2571750"/>
            <a:ext cx="7273200" cy="11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Comic Sans MS"/>
                <a:ea typeface="Comic Sans MS"/>
                <a:cs typeface="Comic Sans MS"/>
                <a:sym typeface="Comic Sans MS"/>
              </a:rPr>
              <a:t>Thank you :)</a:t>
            </a:r>
            <a:endParaRPr>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382" name="Google Shape;382;p43"/>
          <p:cNvPicPr preferRelativeResize="0"/>
          <p:nvPr/>
        </p:nvPicPr>
        <p:blipFill>
          <a:blip r:embed="rId3">
            <a:alphaModFix/>
          </a:blip>
          <a:stretch>
            <a:fillRect/>
          </a:stretch>
        </p:blipFill>
        <p:spPr>
          <a:xfrm>
            <a:off x="357375" y="1170125"/>
            <a:ext cx="7199450" cy="1802775"/>
          </a:xfrm>
          <a:prstGeom prst="rect">
            <a:avLst/>
          </a:prstGeom>
          <a:noFill/>
          <a:ln>
            <a:noFill/>
          </a:ln>
        </p:spPr>
      </p:pic>
      <p:pic>
        <p:nvPicPr>
          <p:cNvPr id="383" name="Google Shape;383;p43"/>
          <p:cNvPicPr preferRelativeResize="0"/>
          <p:nvPr/>
        </p:nvPicPr>
        <p:blipFill>
          <a:blip r:embed="rId4">
            <a:alphaModFix/>
          </a:blip>
          <a:stretch>
            <a:fillRect/>
          </a:stretch>
        </p:blipFill>
        <p:spPr>
          <a:xfrm>
            <a:off x="357375" y="3125300"/>
            <a:ext cx="2623344" cy="186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5" name="Shape 105"/>
        <p:cNvGrpSpPr/>
        <p:nvPr/>
      </p:nvGrpSpPr>
      <p:grpSpPr>
        <a:xfrm>
          <a:off x="0" y="0"/>
          <a:ext cx="0" cy="0"/>
          <a:chOff x="0" y="0"/>
          <a:chExt cx="0" cy="0"/>
        </a:xfrm>
      </p:grpSpPr>
      <p:sp>
        <p:nvSpPr>
          <p:cNvPr id="106" name="Google Shape;106;p26"/>
          <p:cNvSpPr txBox="1"/>
          <p:nvPr/>
        </p:nvSpPr>
        <p:spPr>
          <a:xfrm>
            <a:off x="1421100" y="242090"/>
            <a:ext cx="6301800" cy="38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2DB82D"/>
                </a:solidFill>
                <a:latin typeface="Comfortaa"/>
                <a:ea typeface="Comfortaa"/>
                <a:cs typeface="Comfortaa"/>
                <a:sym typeface="Comfortaa"/>
              </a:rPr>
              <a:t>First, let’s look at our data!</a:t>
            </a:r>
            <a:endParaRPr b="1" i="0" sz="1800" u="none" cap="none" strike="noStrike">
              <a:solidFill>
                <a:srgbClr val="2DB82D"/>
              </a:solidFill>
              <a:latin typeface="Comfortaa"/>
              <a:ea typeface="Comfortaa"/>
              <a:cs typeface="Comfortaa"/>
              <a:sym typeface="Comfortaa"/>
            </a:endParaRPr>
          </a:p>
        </p:txBody>
      </p:sp>
      <p:cxnSp>
        <p:nvCxnSpPr>
          <p:cNvPr id="107" name="Google Shape;107;p26"/>
          <p:cNvCxnSpPr/>
          <p:nvPr/>
        </p:nvCxnSpPr>
        <p:spPr>
          <a:xfrm>
            <a:off x="452850" y="746100"/>
            <a:ext cx="8238300" cy="0"/>
          </a:xfrm>
          <a:prstGeom prst="straightConnector1">
            <a:avLst/>
          </a:prstGeom>
          <a:noFill/>
          <a:ln cap="flat" cmpd="sng" w="28575">
            <a:solidFill>
              <a:srgbClr val="FF9900"/>
            </a:solidFill>
            <a:prstDash val="solid"/>
            <a:round/>
            <a:headEnd len="sm" w="sm" type="none"/>
            <a:tailEnd len="sm" w="sm" type="none"/>
          </a:ln>
        </p:spPr>
      </p:cxnSp>
      <p:sp>
        <p:nvSpPr>
          <p:cNvPr id="108" name="Google Shape;108;p26"/>
          <p:cNvSpPr/>
          <p:nvPr/>
        </p:nvSpPr>
        <p:spPr>
          <a:xfrm>
            <a:off x="3497388" y="993322"/>
            <a:ext cx="1869390" cy="930721"/>
          </a:xfrm>
          <a:prstGeom prst="roundRect">
            <a:avLst>
              <a:gd fmla="val 16667" name="adj"/>
            </a:avLst>
          </a:prstGeom>
          <a:solidFill>
            <a:schemeClr val="lt1"/>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B050"/>
                </a:solidFill>
                <a:latin typeface="Arial"/>
                <a:ea typeface="Arial"/>
                <a:cs typeface="Arial"/>
                <a:sym typeface="Arial"/>
              </a:rPr>
              <a:t>Order_Products</a:t>
            </a:r>
            <a:endParaRPr b="1"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Order_id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Product_id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Add_to_cart_order</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Reordered</a:t>
            </a:r>
            <a:endParaRPr/>
          </a:p>
        </p:txBody>
      </p:sp>
      <p:cxnSp>
        <p:nvCxnSpPr>
          <p:cNvPr id="109" name="Google Shape;109;p26"/>
          <p:cNvCxnSpPr>
            <a:stCxn id="108" idx="1"/>
            <a:endCxn id="110" idx="0"/>
          </p:cNvCxnSpPr>
          <p:nvPr/>
        </p:nvCxnSpPr>
        <p:spPr>
          <a:xfrm flipH="1">
            <a:off x="1345488" y="1458682"/>
            <a:ext cx="2151900" cy="474900"/>
          </a:xfrm>
          <a:prstGeom prst="bentConnector2">
            <a:avLst/>
          </a:prstGeom>
          <a:noFill/>
          <a:ln cap="flat" cmpd="sng" w="9525">
            <a:solidFill>
              <a:srgbClr val="FDA739"/>
            </a:solidFill>
            <a:prstDash val="solid"/>
            <a:round/>
            <a:headEnd len="sm" w="sm" type="none"/>
            <a:tailEnd len="med" w="med" type="triangle"/>
          </a:ln>
        </p:spPr>
      </p:cxnSp>
      <p:sp>
        <p:nvSpPr>
          <p:cNvPr id="110" name="Google Shape;110;p26"/>
          <p:cNvSpPr/>
          <p:nvPr/>
        </p:nvSpPr>
        <p:spPr>
          <a:xfrm>
            <a:off x="241200" y="1933570"/>
            <a:ext cx="2208439" cy="1159311"/>
          </a:xfrm>
          <a:prstGeom prst="roundRect">
            <a:avLst>
              <a:gd fmla="val 16667" name="adj"/>
            </a:avLst>
          </a:prstGeom>
          <a:solidFill>
            <a:schemeClr val="lt1"/>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B050"/>
                </a:solidFill>
                <a:latin typeface="Arial"/>
                <a:ea typeface="Arial"/>
                <a:cs typeface="Arial"/>
                <a:sym typeface="Arial"/>
              </a:rPr>
              <a:t>Orders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User_id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Order_id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Order_dow</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Order_hour_of_day</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Days_since_prior_order</a:t>
            </a:r>
            <a:endParaRPr b="0" i="0" sz="1200" u="none" cap="none" strike="noStrike">
              <a:solidFill>
                <a:srgbClr val="00B050"/>
              </a:solidFill>
              <a:latin typeface="Arial"/>
              <a:ea typeface="Arial"/>
              <a:cs typeface="Arial"/>
              <a:sym typeface="Arial"/>
            </a:endParaRPr>
          </a:p>
        </p:txBody>
      </p:sp>
      <p:sp>
        <p:nvSpPr>
          <p:cNvPr id="111" name="Google Shape;111;p26"/>
          <p:cNvSpPr/>
          <p:nvPr/>
        </p:nvSpPr>
        <p:spPr>
          <a:xfrm>
            <a:off x="5525302" y="2083255"/>
            <a:ext cx="2019300" cy="962024"/>
          </a:xfrm>
          <a:prstGeom prst="roundRect">
            <a:avLst>
              <a:gd fmla="val 16667" name="adj"/>
            </a:avLst>
          </a:prstGeom>
          <a:solidFill>
            <a:schemeClr val="lt1"/>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B050"/>
                </a:solidFill>
                <a:latin typeface="Arial"/>
                <a:ea typeface="Arial"/>
                <a:cs typeface="Arial"/>
                <a:sym typeface="Arial"/>
              </a:rPr>
              <a:t>Products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Product_id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Product_name</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Aisle_id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Department_id</a:t>
            </a:r>
            <a:endParaRPr b="0" i="0" sz="1200" u="none" cap="none" strike="noStrike">
              <a:solidFill>
                <a:srgbClr val="00B050"/>
              </a:solidFill>
              <a:latin typeface="Arial"/>
              <a:ea typeface="Arial"/>
              <a:cs typeface="Arial"/>
              <a:sym typeface="Arial"/>
            </a:endParaRPr>
          </a:p>
        </p:txBody>
      </p:sp>
      <p:cxnSp>
        <p:nvCxnSpPr>
          <p:cNvPr id="112" name="Google Shape;112;p26"/>
          <p:cNvCxnSpPr>
            <a:stCxn id="108" idx="3"/>
            <a:endCxn id="111" idx="0"/>
          </p:cNvCxnSpPr>
          <p:nvPr/>
        </p:nvCxnSpPr>
        <p:spPr>
          <a:xfrm>
            <a:off x="5366778" y="1458682"/>
            <a:ext cx="1168200" cy="624600"/>
          </a:xfrm>
          <a:prstGeom prst="bentConnector2">
            <a:avLst/>
          </a:prstGeom>
          <a:noFill/>
          <a:ln cap="flat" cmpd="sng" w="9525">
            <a:solidFill>
              <a:srgbClr val="FDA739"/>
            </a:solidFill>
            <a:prstDash val="solid"/>
            <a:round/>
            <a:headEnd len="sm" w="sm" type="none"/>
            <a:tailEnd len="med" w="med" type="triangle"/>
          </a:ln>
        </p:spPr>
      </p:cxnSp>
      <p:sp>
        <p:nvSpPr>
          <p:cNvPr id="113" name="Google Shape;113;p26"/>
          <p:cNvSpPr/>
          <p:nvPr/>
        </p:nvSpPr>
        <p:spPr>
          <a:xfrm>
            <a:off x="6663686" y="3954908"/>
            <a:ext cx="1839418" cy="680101"/>
          </a:xfrm>
          <a:prstGeom prst="roundRect">
            <a:avLst>
              <a:gd fmla="val 16667" name="adj"/>
            </a:avLst>
          </a:prstGeom>
          <a:solidFill>
            <a:schemeClr val="lt1"/>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B050"/>
                </a:solidFill>
                <a:latin typeface="Arial"/>
                <a:ea typeface="Arial"/>
                <a:cs typeface="Arial"/>
                <a:sym typeface="Arial"/>
              </a:rPr>
              <a:t>Departments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Department_id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Department_name</a:t>
            </a:r>
            <a:endParaRPr b="0" i="0" sz="1200" u="none" cap="none" strike="noStrike">
              <a:solidFill>
                <a:srgbClr val="00B050"/>
              </a:solidFill>
              <a:latin typeface="Arial"/>
              <a:ea typeface="Arial"/>
              <a:cs typeface="Arial"/>
              <a:sym typeface="Arial"/>
            </a:endParaRPr>
          </a:p>
        </p:txBody>
      </p:sp>
      <p:sp>
        <p:nvSpPr>
          <p:cNvPr id="114" name="Google Shape;114;p26"/>
          <p:cNvSpPr/>
          <p:nvPr/>
        </p:nvSpPr>
        <p:spPr>
          <a:xfrm>
            <a:off x="4312104" y="3954908"/>
            <a:ext cx="1737632" cy="680102"/>
          </a:xfrm>
          <a:prstGeom prst="roundRect">
            <a:avLst>
              <a:gd fmla="val 16667" name="adj"/>
            </a:avLst>
          </a:prstGeom>
          <a:solidFill>
            <a:schemeClr val="lt1"/>
          </a:solid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00B050"/>
                </a:solidFill>
                <a:latin typeface="Arial"/>
                <a:ea typeface="Arial"/>
                <a:cs typeface="Arial"/>
                <a:sym typeface="Arial"/>
              </a:rPr>
              <a:t>Aisles</a:t>
            </a:r>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Aisle_id</a:t>
            </a:r>
            <a:endParaRPr b="0" i="0" sz="1200" u="none" cap="none" strike="noStrike">
              <a:solidFill>
                <a:srgbClr val="00B05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B050"/>
                </a:solidFill>
                <a:latin typeface="Arial"/>
                <a:ea typeface="Arial"/>
                <a:cs typeface="Arial"/>
                <a:sym typeface="Arial"/>
              </a:rPr>
              <a:t>Aisle_name</a:t>
            </a:r>
            <a:endParaRPr b="0" i="0" sz="1200" u="none" cap="none" strike="noStrike">
              <a:solidFill>
                <a:srgbClr val="00B050"/>
              </a:solidFill>
              <a:latin typeface="Arial"/>
              <a:ea typeface="Arial"/>
              <a:cs typeface="Arial"/>
              <a:sym typeface="Arial"/>
            </a:endParaRPr>
          </a:p>
        </p:txBody>
      </p:sp>
      <p:cxnSp>
        <p:nvCxnSpPr>
          <p:cNvPr id="115" name="Google Shape;115;p26"/>
          <p:cNvCxnSpPr>
            <a:stCxn id="111" idx="2"/>
            <a:endCxn id="114" idx="0"/>
          </p:cNvCxnSpPr>
          <p:nvPr/>
        </p:nvCxnSpPr>
        <p:spPr>
          <a:xfrm flipH="1">
            <a:off x="5181052" y="3045279"/>
            <a:ext cx="1353900" cy="909600"/>
          </a:xfrm>
          <a:prstGeom prst="straightConnector1">
            <a:avLst/>
          </a:prstGeom>
          <a:noFill/>
          <a:ln cap="flat" cmpd="sng" w="9525">
            <a:solidFill>
              <a:srgbClr val="FDA739"/>
            </a:solidFill>
            <a:prstDash val="solid"/>
            <a:round/>
            <a:headEnd len="sm" w="sm" type="none"/>
            <a:tailEnd len="med" w="med" type="triangle"/>
          </a:ln>
        </p:spPr>
      </p:cxnSp>
      <p:cxnSp>
        <p:nvCxnSpPr>
          <p:cNvPr id="116" name="Google Shape;116;p26"/>
          <p:cNvCxnSpPr>
            <a:stCxn id="111" idx="2"/>
            <a:endCxn id="113" idx="0"/>
          </p:cNvCxnSpPr>
          <p:nvPr/>
        </p:nvCxnSpPr>
        <p:spPr>
          <a:xfrm>
            <a:off x="6534952" y="3045279"/>
            <a:ext cx="1048500" cy="909600"/>
          </a:xfrm>
          <a:prstGeom prst="straightConnector1">
            <a:avLst/>
          </a:prstGeom>
          <a:noFill/>
          <a:ln cap="flat" cmpd="sng" w="9525">
            <a:solidFill>
              <a:srgbClr val="FDA739"/>
            </a:solidFill>
            <a:prstDash val="solid"/>
            <a:round/>
            <a:headEnd len="sm" w="sm"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4"/>
          <p:cNvSpPr txBox="1"/>
          <p:nvPr/>
        </p:nvSpPr>
        <p:spPr>
          <a:xfrm>
            <a:off x="1876250" y="214450"/>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Future Scope</a:t>
            </a:r>
            <a:endParaRPr b="1" sz="1800">
              <a:solidFill>
                <a:srgbClr val="2DB82D"/>
              </a:solidFill>
              <a:latin typeface="Comfortaa"/>
              <a:ea typeface="Comfortaa"/>
              <a:cs typeface="Comfortaa"/>
              <a:sym typeface="Comfortaa"/>
            </a:endParaRPr>
          </a:p>
        </p:txBody>
      </p:sp>
      <p:cxnSp>
        <p:nvCxnSpPr>
          <p:cNvPr id="389" name="Google Shape;389;p44"/>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390" name="Google Shape;390;p44"/>
          <p:cNvSpPr txBox="1"/>
          <p:nvPr/>
        </p:nvSpPr>
        <p:spPr>
          <a:xfrm>
            <a:off x="126125" y="1191275"/>
            <a:ext cx="8661300" cy="3686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Target ideal cluster to identify basket size related metrics and try to increase number of customers who transact like them</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See demographics etc. for target cluster to see what works for them</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Look at the monetary data for each transaction on user level</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Analyze the quantity of each product bought in each order by different users to gain more insights into customer’s buying patterns</a:t>
            </a:r>
            <a:endParaRPr b="1" sz="1800">
              <a:solidFill>
                <a:srgbClr val="2DB82D"/>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5"/>
          <p:cNvSpPr txBox="1"/>
          <p:nvPr/>
        </p:nvSpPr>
        <p:spPr>
          <a:xfrm>
            <a:off x="1876250" y="214450"/>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FPM Results</a:t>
            </a:r>
            <a:endParaRPr b="1" sz="1800">
              <a:solidFill>
                <a:srgbClr val="2DB82D"/>
              </a:solidFill>
              <a:latin typeface="Comfortaa"/>
              <a:ea typeface="Comfortaa"/>
              <a:cs typeface="Comfortaa"/>
              <a:sym typeface="Comfortaa"/>
            </a:endParaRPr>
          </a:p>
        </p:txBody>
      </p:sp>
      <p:cxnSp>
        <p:nvCxnSpPr>
          <p:cNvPr id="396" name="Google Shape;396;p45"/>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397" name="Google Shape;397;p45"/>
          <p:cNvSpPr txBox="1"/>
          <p:nvPr/>
        </p:nvSpPr>
        <p:spPr>
          <a:xfrm>
            <a:off x="380375" y="1071750"/>
            <a:ext cx="8238300" cy="55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2DB82D"/>
              </a:buClr>
              <a:buSzPts val="1400"/>
              <a:buChar char="●"/>
            </a:pPr>
            <a:r>
              <a:rPr lang="en" u="sng">
                <a:solidFill>
                  <a:schemeClr val="hlink"/>
                </a:solidFill>
                <a:hlinkClick r:id="rId3"/>
              </a:rPr>
              <a:t>https://drive.google.com/file/d/1q1g4Bv1nB25hxCj1efsK_Tv4KT7J00Iw/view?usp=sharing</a:t>
            </a:r>
            <a:endParaRPr>
              <a:solidFill>
                <a:srgbClr val="2DB82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6"/>
          <p:cNvSpPr txBox="1"/>
          <p:nvPr/>
        </p:nvSpPr>
        <p:spPr>
          <a:xfrm>
            <a:off x="2040100" y="250675"/>
            <a:ext cx="49794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Overview</a:t>
            </a:r>
            <a:endParaRPr b="1" sz="1800">
              <a:solidFill>
                <a:srgbClr val="2DB82D"/>
              </a:solidFill>
              <a:latin typeface="Comfortaa"/>
              <a:ea typeface="Comfortaa"/>
              <a:cs typeface="Comfortaa"/>
              <a:sym typeface="Comfortaa"/>
            </a:endParaRPr>
          </a:p>
        </p:txBody>
      </p:sp>
      <p:cxnSp>
        <p:nvCxnSpPr>
          <p:cNvPr id="403" name="Google Shape;403;p46"/>
          <p:cNvCxnSpPr/>
          <p:nvPr/>
        </p:nvCxnSpPr>
        <p:spPr>
          <a:xfrm>
            <a:off x="452850" y="717525"/>
            <a:ext cx="8238300" cy="0"/>
          </a:xfrm>
          <a:prstGeom prst="straightConnector1">
            <a:avLst/>
          </a:prstGeom>
          <a:noFill/>
          <a:ln cap="flat" cmpd="sng" w="28575">
            <a:solidFill>
              <a:srgbClr val="FF9900"/>
            </a:solidFill>
            <a:prstDash val="solid"/>
            <a:round/>
            <a:headEnd len="med" w="med" type="none"/>
            <a:tailEnd len="med" w="med" type="none"/>
          </a:ln>
        </p:spPr>
      </p:cxnSp>
      <p:sp>
        <p:nvSpPr>
          <p:cNvPr id="404" name="Google Shape;404;p46"/>
          <p:cNvSpPr txBox="1"/>
          <p:nvPr/>
        </p:nvSpPr>
        <p:spPr>
          <a:xfrm>
            <a:off x="402600" y="1051125"/>
            <a:ext cx="8338800" cy="3966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Exploratory Data Analysis</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Two Types of customers - New and existing</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New Customers - Recommend popular products</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Existing Customers are the Real Deal!!!</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Problem Statement: How to recommend products to the existing customers of Instacart in the most optimum way?</a:t>
            </a:r>
            <a:endParaRPr b="1" sz="1800">
              <a:solidFill>
                <a:srgbClr val="2DB82D"/>
              </a:solidFill>
              <a:latin typeface="Comfortaa"/>
              <a:ea typeface="Comfortaa"/>
              <a:cs typeface="Comfortaa"/>
              <a:sym typeface="Comfortaa"/>
            </a:endParaRPr>
          </a:p>
          <a:p>
            <a:pPr indent="-342900" lvl="0" marL="4572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Approach-</a:t>
            </a:r>
            <a:endParaRPr b="1" sz="1800">
              <a:solidFill>
                <a:srgbClr val="2DB82D"/>
              </a:solidFill>
              <a:latin typeface="Comfortaa"/>
              <a:ea typeface="Comfortaa"/>
              <a:cs typeface="Comfortaa"/>
              <a:sym typeface="Comfortaa"/>
            </a:endParaRPr>
          </a:p>
          <a:p>
            <a:pPr indent="-342900" lvl="1" marL="9144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How do our customers behave?  CUSTOMER SEGMENTATION</a:t>
            </a:r>
            <a:endParaRPr b="1" sz="1800">
              <a:solidFill>
                <a:srgbClr val="2DB82D"/>
              </a:solidFill>
              <a:latin typeface="Comfortaa"/>
              <a:ea typeface="Comfortaa"/>
              <a:cs typeface="Comfortaa"/>
              <a:sym typeface="Comfortaa"/>
            </a:endParaRPr>
          </a:p>
          <a:p>
            <a:pPr indent="-342900" lvl="1" marL="9144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Which customers do we target? CUSTOMER TARGETING</a:t>
            </a:r>
            <a:endParaRPr b="1" sz="1800">
              <a:solidFill>
                <a:srgbClr val="2DB82D"/>
              </a:solidFill>
              <a:latin typeface="Comfortaa"/>
              <a:ea typeface="Comfortaa"/>
              <a:cs typeface="Comfortaa"/>
              <a:sym typeface="Comfortaa"/>
            </a:endParaRPr>
          </a:p>
          <a:p>
            <a:pPr indent="-342900" lvl="1" marL="914400" marR="0" rtl="0" algn="l">
              <a:lnSpc>
                <a:spcPct val="100000"/>
              </a:lnSpc>
              <a:spcBef>
                <a:spcPts val="0"/>
              </a:spcBef>
              <a:spcAft>
                <a:spcPts val="0"/>
              </a:spcAft>
              <a:buClr>
                <a:srgbClr val="2DB82D"/>
              </a:buClr>
              <a:buSzPts val="1800"/>
              <a:buFont typeface="Comfortaa"/>
              <a:buChar char="○"/>
            </a:pPr>
            <a:r>
              <a:rPr b="1" lang="en" sz="1800">
                <a:solidFill>
                  <a:srgbClr val="2DB82D"/>
                </a:solidFill>
                <a:latin typeface="Comfortaa"/>
                <a:ea typeface="Comfortaa"/>
                <a:cs typeface="Comfortaa"/>
                <a:sym typeface="Comfortaa"/>
              </a:rPr>
              <a:t>What products do we recommend? RECOMMENDATION SYSTEM</a:t>
            </a:r>
            <a:endParaRPr b="1" sz="1800">
              <a:solidFill>
                <a:srgbClr val="2DB82D"/>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7"/>
          <p:cNvSpPr txBox="1"/>
          <p:nvPr/>
        </p:nvSpPr>
        <p:spPr>
          <a:xfrm>
            <a:off x="1876250" y="274975"/>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Exploratory Data Analysis</a:t>
            </a:r>
            <a:endParaRPr b="1" sz="1800">
              <a:solidFill>
                <a:srgbClr val="2DB82D"/>
              </a:solidFill>
              <a:latin typeface="Comfortaa"/>
              <a:ea typeface="Comfortaa"/>
              <a:cs typeface="Comfortaa"/>
              <a:sym typeface="Comfortaa"/>
            </a:endParaRPr>
          </a:p>
        </p:txBody>
      </p:sp>
      <p:cxnSp>
        <p:nvCxnSpPr>
          <p:cNvPr id="410" name="Google Shape;410;p47"/>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411" name="Google Shape;411;p47"/>
          <p:cNvPicPr preferRelativeResize="0"/>
          <p:nvPr/>
        </p:nvPicPr>
        <p:blipFill>
          <a:blip r:embed="rId3">
            <a:alphaModFix/>
          </a:blip>
          <a:stretch>
            <a:fillRect/>
          </a:stretch>
        </p:blipFill>
        <p:spPr>
          <a:xfrm>
            <a:off x="722250" y="1499625"/>
            <a:ext cx="3849750" cy="2993775"/>
          </a:xfrm>
          <a:prstGeom prst="rect">
            <a:avLst/>
          </a:prstGeom>
          <a:noFill/>
          <a:ln>
            <a:noFill/>
          </a:ln>
        </p:spPr>
      </p:pic>
      <p:pic>
        <p:nvPicPr>
          <p:cNvPr id="412" name="Google Shape;412;p47"/>
          <p:cNvPicPr preferRelativeResize="0"/>
          <p:nvPr/>
        </p:nvPicPr>
        <p:blipFill>
          <a:blip r:embed="rId4">
            <a:alphaModFix/>
          </a:blip>
          <a:stretch>
            <a:fillRect/>
          </a:stretch>
        </p:blipFill>
        <p:spPr>
          <a:xfrm>
            <a:off x="5377025" y="1625750"/>
            <a:ext cx="2947875" cy="3420825"/>
          </a:xfrm>
          <a:prstGeom prst="rect">
            <a:avLst/>
          </a:prstGeom>
          <a:noFill/>
          <a:ln>
            <a:noFill/>
          </a:ln>
        </p:spPr>
      </p:pic>
      <p:sp>
        <p:nvSpPr>
          <p:cNvPr id="413" name="Google Shape;413;p47"/>
          <p:cNvSpPr txBox="1"/>
          <p:nvPr/>
        </p:nvSpPr>
        <p:spPr>
          <a:xfrm>
            <a:off x="135925" y="1123200"/>
            <a:ext cx="48651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No of orders vs No of products in each order</a:t>
            </a:r>
            <a:endParaRPr b="1">
              <a:solidFill>
                <a:srgbClr val="2DB82D"/>
              </a:solidFill>
              <a:latin typeface="Comfortaa"/>
              <a:ea typeface="Comfortaa"/>
              <a:cs typeface="Comfortaa"/>
              <a:sym typeface="Comfortaa"/>
            </a:endParaRPr>
          </a:p>
        </p:txBody>
      </p:sp>
      <p:sp>
        <p:nvSpPr>
          <p:cNvPr id="414" name="Google Shape;414;p47"/>
          <p:cNvSpPr txBox="1"/>
          <p:nvPr/>
        </p:nvSpPr>
        <p:spPr>
          <a:xfrm>
            <a:off x="5001025" y="1123205"/>
            <a:ext cx="34938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Top reordered products</a:t>
            </a:r>
            <a:endParaRPr b="1">
              <a:solidFill>
                <a:srgbClr val="2DB82D"/>
              </a:solidFill>
              <a:latin typeface="Comfortaa"/>
              <a:ea typeface="Comfortaa"/>
              <a:cs typeface="Comfortaa"/>
              <a:sym typeface="Comfortaa"/>
            </a:endParaRPr>
          </a:p>
        </p:txBody>
      </p:sp>
      <p:sp>
        <p:nvSpPr>
          <p:cNvPr id="415" name="Google Shape;415;p47"/>
          <p:cNvSpPr txBox="1"/>
          <p:nvPr/>
        </p:nvSpPr>
        <p:spPr>
          <a:xfrm>
            <a:off x="0" y="4625200"/>
            <a:ext cx="48651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Most people order around 5 products</a:t>
            </a:r>
            <a:endParaRPr b="1">
              <a:solidFill>
                <a:srgbClr val="2DB82D"/>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8"/>
          <p:cNvSpPr txBox="1"/>
          <p:nvPr/>
        </p:nvSpPr>
        <p:spPr>
          <a:xfrm>
            <a:off x="1066650" y="132425"/>
            <a:ext cx="70107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Cluster 0 is a gold-mine for cross-selling</a:t>
            </a:r>
            <a:endParaRPr b="1" sz="1800">
              <a:solidFill>
                <a:srgbClr val="2DB82D"/>
              </a:solidFill>
              <a:latin typeface="Comfortaa"/>
              <a:ea typeface="Comfortaa"/>
              <a:cs typeface="Comfortaa"/>
              <a:sym typeface="Comfortaa"/>
            </a:endParaRPr>
          </a:p>
        </p:txBody>
      </p:sp>
      <p:cxnSp>
        <p:nvCxnSpPr>
          <p:cNvPr id="421" name="Google Shape;421;p48"/>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422" name="Google Shape;422;p48"/>
          <p:cNvPicPr preferRelativeResize="0"/>
          <p:nvPr/>
        </p:nvPicPr>
        <p:blipFill>
          <a:blip r:embed="rId3">
            <a:alphaModFix/>
          </a:blip>
          <a:stretch>
            <a:fillRect/>
          </a:stretch>
        </p:blipFill>
        <p:spPr>
          <a:xfrm>
            <a:off x="452850" y="970175"/>
            <a:ext cx="4392998" cy="3749749"/>
          </a:xfrm>
          <a:prstGeom prst="rect">
            <a:avLst/>
          </a:prstGeom>
          <a:noFill/>
          <a:ln>
            <a:noFill/>
          </a:ln>
        </p:spPr>
      </p:pic>
      <p:sp>
        <p:nvSpPr>
          <p:cNvPr id="423" name="Google Shape;423;p48"/>
          <p:cNvSpPr txBox="1"/>
          <p:nvPr/>
        </p:nvSpPr>
        <p:spPr>
          <a:xfrm>
            <a:off x="821225" y="1218875"/>
            <a:ext cx="1581900" cy="2334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Dot size </a:t>
            </a:r>
            <a:r>
              <a:rPr lang="en" sz="1000">
                <a:solidFill>
                  <a:srgbClr val="222222"/>
                </a:solidFill>
                <a:highlight>
                  <a:srgbClr val="FFFFFF"/>
                </a:highlight>
              </a:rPr>
              <a:t>∝</a:t>
            </a:r>
            <a:r>
              <a:rPr lang="en" sz="700">
                <a:solidFill>
                  <a:srgbClr val="222222"/>
                </a:solidFill>
                <a:highlight>
                  <a:srgbClr val="FFFFFF"/>
                </a:highlight>
              </a:rPr>
              <a:t> avg basket size (unique)</a:t>
            </a:r>
            <a:endParaRPr sz="700"/>
          </a:p>
        </p:txBody>
      </p:sp>
      <p:sp>
        <p:nvSpPr>
          <p:cNvPr id="424" name="Google Shape;424;p48"/>
          <p:cNvSpPr txBox="1"/>
          <p:nvPr/>
        </p:nvSpPr>
        <p:spPr>
          <a:xfrm>
            <a:off x="5204000" y="1020050"/>
            <a:ext cx="3487200" cy="13053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666666"/>
                </a:solidFill>
                <a:latin typeface="Comfortaa"/>
                <a:ea typeface="Comfortaa"/>
                <a:cs typeface="Comfortaa"/>
                <a:sym typeface="Comfortaa"/>
              </a:rPr>
              <a:t>80% of our customers and 54% of our orders come from cluster 0, which has the lowest basket size among all 3. Since we do not have data for quantity, we conclude that </a:t>
            </a:r>
            <a:r>
              <a:rPr lang="en" sz="1200">
                <a:solidFill>
                  <a:srgbClr val="FF0000"/>
                </a:solidFill>
                <a:latin typeface="Comfortaa"/>
                <a:ea typeface="Comfortaa"/>
                <a:cs typeface="Comfortaa"/>
                <a:sym typeface="Comfortaa"/>
              </a:rPr>
              <a:t>Cluster 0 has the least diverse baskets among all 3 clusters.</a:t>
            </a:r>
            <a:endParaRPr sz="1200">
              <a:solidFill>
                <a:srgbClr val="FF0000"/>
              </a:solidFill>
              <a:latin typeface="Comfortaa"/>
              <a:ea typeface="Comfortaa"/>
              <a:cs typeface="Comfortaa"/>
              <a:sym typeface="Comfortaa"/>
            </a:endParaRPr>
          </a:p>
        </p:txBody>
      </p:sp>
      <p:sp>
        <p:nvSpPr>
          <p:cNvPr id="425" name="Google Shape;425;p48"/>
          <p:cNvSpPr txBox="1"/>
          <p:nvPr/>
        </p:nvSpPr>
        <p:spPr>
          <a:xfrm>
            <a:off x="5204000" y="2563175"/>
            <a:ext cx="3487200" cy="5922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2DB82D"/>
                </a:solidFill>
                <a:latin typeface="Comfortaa"/>
                <a:ea typeface="Comfortaa"/>
                <a:cs typeface="Comfortaa"/>
                <a:sym typeface="Comfortaa"/>
              </a:rPr>
              <a:t>Cluster 0 becomes the ideal population for cross-selling focus</a:t>
            </a:r>
            <a:endParaRPr sz="1200">
              <a:solidFill>
                <a:srgbClr val="2DB82D"/>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49"/>
          <p:cNvPicPr preferRelativeResize="0"/>
          <p:nvPr/>
        </p:nvPicPr>
        <p:blipFill>
          <a:blip r:embed="rId3">
            <a:alphaModFix/>
          </a:blip>
          <a:stretch>
            <a:fillRect/>
          </a:stretch>
        </p:blipFill>
        <p:spPr>
          <a:xfrm>
            <a:off x="5205525" y="1038075"/>
            <a:ext cx="3276899" cy="1843250"/>
          </a:xfrm>
          <a:prstGeom prst="rect">
            <a:avLst/>
          </a:prstGeom>
          <a:noFill/>
          <a:ln>
            <a:noFill/>
          </a:ln>
        </p:spPr>
      </p:pic>
      <p:pic>
        <p:nvPicPr>
          <p:cNvPr id="431" name="Google Shape;431;p49"/>
          <p:cNvPicPr preferRelativeResize="0"/>
          <p:nvPr/>
        </p:nvPicPr>
        <p:blipFill rotWithShape="1">
          <a:blip r:embed="rId4">
            <a:alphaModFix/>
          </a:blip>
          <a:srcRect b="0" l="17115" r="28771" t="8324"/>
          <a:stretch/>
        </p:blipFill>
        <p:spPr>
          <a:xfrm>
            <a:off x="362700" y="2649875"/>
            <a:ext cx="4020077" cy="2186550"/>
          </a:xfrm>
          <a:prstGeom prst="rect">
            <a:avLst/>
          </a:prstGeom>
          <a:noFill/>
          <a:ln>
            <a:noFill/>
          </a:ln>
        </p:spPr>
      </p:pic>
      <p:sp>
        <p:nvSpPr>
          <p:cNvPr id="432" name="Google Shape;432;p49"/>
          <p:cNvSpPr txBox="1"/>
          <p:nvPr/>
        </p:nvSpPr>
        <p:spPr>
          <a:xfrm>
            <a:off x="602650" y="274975"/>
            <a:ext cx="72879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How we built our </a:t>
            </a:r>
            <a:r>
              <a:rPr b="1" lang="en" sz="1800">
                <a:solidFill>
                  <a:srgbClr val="2DB82D"/>
                </a:solidFill>
                <a:latin typeface="Comfortaa"/>
                <a:ea typeface="Comfortaa"/>
                <a:cs typeface="Comfortaa"/>
                <a:sym typeface="Comfortaa"/>
              </a:rPr>
              <a:t>Recommendation System</a:t>
            </a:r>
            <a:endParaRPr b="1" sz="1800">
              <a:solidFill>
                <a:srgbClr val="2DB82D"/>
              </a:solidFill>
              <a:latin typeface="Comfortaa"/>
              <a:ea typeface="Comfortaa"/>
              <a:cs typeface="Comfortaa"/>
              <a:sym typeface="Comfortaa"/>
            </a:endParaRPr>
          </a:p>
        </p:txBody>
      </p:sp>
      <p:cxnSp>
        <p:nvCxnSpPr>
          <p:cNvPr id="433" name="Google Shape;433;p49"/>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434" name="Google Shape;434;p49"/>
          <p:cNvPicPr preferRelativeResize="0"/>
          <p:nvPr/>
        </p:nvPicPr>
        <p:blipFill>
          <a:blip r:embed="rId5">
            <a:alphaModFix/>
          </a:blip>
          <a:stretch>
            <a:fillRect/>
          </a:stretch>
        </p:blipFill>
        <p:spPr>
          <a:xfrm>
            <a:off x="5205533" y="2994625"/>
            <a:ext cx="3430417" cy="2070674"/>
          </a:xfrm>
          <a:prstGeom prst="rect">
            <a:avLst/>
          </a:prstGeom>
          <a:noFill/>
          <a:ln>
            <a:noFill/>
          </a:ln>
        </p:spPr>
      </p:pic>
      <p:cxnSp>
        <p:nvCxnSpPr>
          <p:cNvPr id="435" name="Google Shape;435;p49"/>
          <p:cNvCxnSpPr/>
          <p:nvPr/>
        </p:nvCxnSpPr>
        <p:spPr>
          <a:xfrm>
            <a:off x="4900413" y="903475"/>
            <a:ext cx="0" cy="4057500"/>
          </a:xfrm>
          <a:prstGeom prst="straightConnector1">
            <a:avLst/>
          </a:prstGeom>
          <a:noFill/>
          <a:ln cap="flat" cmpd="sng" w="28575">
            <a:solidFill>
              <a:srgbClr val="FF9900"/>
            </a:solidFill>
            <a:prstDash val="solid"/>
            <a:round/>
            <a:headEnd len="med" w="med" type="none"/>
            <a:tailEnd len="med" w="med" type="none"/>
          </a:ln>
        </p:spPr>
      </p:cxnSp>
      <p:cxnSp>
        <p:nvCxnSpPr>
          <p:cNvPr id="436" name="Google Shape;436;p49"/>
          <p:cNvCxnSpPr/>
          <p:nvPr/>
        </p:nvCxnSpPr>
        <p:spPr>
          <a:xfrm>
            <a:off x="285188" y="2490650"/>
            <a:ext cx="4175100" cy="0"/>
          </a:xfrm>
          <a:prstGeom prst="straightConnector1">
            <a:avLst/>
          </a:prstGeom>
          <a:noFill/>
          <a:ln cap="flat" cmpd="sng" w="28575">
            <a:solidFill>
              <a:srgbClr val="FF9900"/>
            </a:solidFill>
            <a:prstDash val="solid"/>
            <a:round/>
            <a:headEnd len="med" w="med" type="none"/>
            <a:tailEnd len="med" w="med" type="none"/>
          </a:ln>
        </p:spPr>
      </p:cxnSp>
      <p:grpSp>
        <p:nvGrpSpPr>
          <p:cNvPr id="437" name="Google Shape;437;p49"/>
          <p:cNvGrpSpPr/>
          <p:nvPr/>
        </p:nvGrpSpPr>
        <p:grpSpPr>
          <a:xfrm>
            <a:off x="362700" y="1044256"/>
            <a:ext cx="3812772" cy="1326902"/>
            <a:chOff x="362700" y="1044256"/>
            <a:chExt cx="3812772" cy="1326902"/>
          </a:xfrm>
        </p:grpSpPr>
        <p:grpSp>
          <p:nvGrpSpPr>
            <p:cNvPr id="438" name="Google Shape;438;p49"/>
            <p:cNvGrpSpPr/>
            <p:nvPr/>
          </p:nvGrpSpPr>
          <p:grpSpPr>
            <a:xfrm>
              <a:off x="3338101" y="1044256"/>
              <a:ext cx="837371" cy="1326902"/>
              <a:chOff x="1280575" y="1800750"/>
              <a:chExt cx="1132500" cy="1971038"/>
            </a:xfrm>
          </p:grpSpPr>
          <p:sp>
            <p:nvSpPr>
              <p:cNvPr id="439" name="Google Shape;439;p49"/>
              <p:cNvSpPr/>
              <p:nvPr/>
            </p:nvSpPr>
            <p:spPr>
              <a:xfrm>
                <a:off x="1280575" y="2500988"/>
                <a:ext cx="1132500" cy="1270800"/>
              </a:xfrm>
              <a:prstGeom prst="snip2SameRect">
                <a:avLst>
                  <a:gd fmla="val 16667" name="adj1"/>
                  <a:gd fmla="val 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1523425" y="1800750"/>
                <a:ext cx="646800" cy="628500"/>
              </a:xfrm>
              <a:prstGeom prst="smileyFace">
                <a:avLst>
                  <a:gd fmla="val 4653"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49"/>
            <p:cNvSpPr txBox="1"/>
            <p:nvPr/>
          </p:nvSpPr>
          <p:spPr>
            <a:xfrm>
              <a:off x="362700" y="1441888"/>
              <a:ext cx="2567400" cy="389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DB82D"/>
                  </a:solidFill>
                  <a:latin typeface="Comfortaa"/>
                  <a:ea typeface="Comfortaa"/>
                  <a:cs typeface="Comfortaa"/>
                  <a:sym typeface="Comfortaa"/>
                </a:rPr>
                <a:t>Identified</a:t>
              </a:r>
              <a:r>
                <a:rPr lang="en" sz="1200">
                  <a:solidFill>
                    <a:srgbClr val="2DB82D"/>
                  </a:solidFill>
                  <a:latin typeface="Comfortaa"/>
                  <a:ea typeface="Comfortaa"/>
                  <a:cs typeface="Comfortaa"/>
                  <a:sym typeface="Comfortaa"/>
                </a:rPr>
                <a:t> target audience</a:t>
              </a:r>
              <a:endParaRPr sz="1200">
                <a:solidFill>
                  <a:srgbClr val="2DB82D"/>
                </a:solidFill>
                <a:latin typeface="Comfortaa"/>
                <a:ea typeface="Comfortaa"/>
                <a:cs typeface="Comfortaa"/>
                <a:sym typeface="Comforta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0"/>
          <p:cNvSpPr txBox="1"/>
          <p:nvPr/>
        </p:nvSpPr>
        <p:spPr>
          <a:xfrm>
            <a:off x="1876250" y="274975"/>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Exploratory Data Analysis</a:t>
            </a:r>
            <a:endParaRPr b="1" sz="1800">
              <a:solidFill>
                <a:srgbClr val="2DB82D"/>
              </a:solidFill>
              <a:latin typeface="Comfortaa"/>
              <a:ea typeface="Comfortaa"/>
              <a:cs typeface="Comfortaa"/>
              <a:sym typeface="Comfortaa"/>
            </a:endParaRPr>
          </a:p>
        </p:txBody>
      </p:sp>
      <p:cxnSp>
        <p:nvCxnSpPr>
          <p:cNvPr id="447" name="Google Shape;447;p50"/>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448" name="Google Shape;448;p50"/>
          <p:cNvSpPr txBox="1"/>
          <p:nvPr/>
        </p:nvSpPr>
        <p:spPr>
          <a:xfrm>
            <a:off x="-340600" y="1123200"/>
            <a:ext cx="41526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No of orders vs </a:t>
            </a:r>
            <a:endParaRPr b="1">
              <a:solidFill>
                <a:srgbClr val="2DB82D"/>
              </a:solidFill>
              <a:latin typeface="Comfortaa"/>
              <a:ea typeface="Comfortaa"/>
              <a:cs typeface="Comfortaa"/>
              <a:sym typeface="Comfortaa"/>
            </a:endParaRPr>
          </a:p>
          <a:p>
            <a:pPr indent="0" lvl="0" marL="0" rtl="0" algn="ctr">
              <a:spcBef>
                <a:spcPts val="0"/>
              </a:spcBef>
              <a:spcAft>
                <a:spcPts val="0"/>
              </a:spcAft>
              <a:buNone/>
            </a:pPr>
            <a:r>
              <a:rPr b="1" lang="en">
                <a:solidFill>
                  <a:srgbClr val="2DB82D"/>
                </a:solidFill>
                <a:latin typeface="Comfortaa"/>
                <a:ea typeface="Comfortaa"/>
                <a:cs typeface="Comfortaa"/>
                <a:sym typeface="Comfortaa"/>
              </a:rPr>
              <a:t>hours of the day</a:t>
            </a:r>
            <a:endParaRPr b="1">
              <a:solidFill>
                <a:srgbClr val="2DB82D"/>
              </a:solidFill>
              <a:latin typeface="Comfortaa"/>
              <a:ea typeface="Comfortaa"/>
              <a:cs typeface="Comfortaa"/>
              <a:sym typeface="Comfortaa"/>
            </a:endParaRPr>
          </a:p>
        </p:txBody>
      </p:sp>
      <p:sp>
        <p:nvSpPr>
          <p:cNvPr id="449" name="Google Shape;449;p50"/>
          <p:cNvSpPr txBox="1"/>
          <p:nvPr/>
        </p:nvSpPr>
        <p:spPr>
          <a:xfrm>
            <a:off x="3097925" y="1151392"/>
            <a:ext cx="34938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No of orders vs </a:t>
            </a:r>
            <a:endParaRPr b="1">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day of the week</a:t>
            </a:r>
            <a:endParaRPr b="1">
              <a:solidFill>
                <a:srgbClr val="2DB82D"/>
              </a:solidFill>
              <a:latin typeface="Comfortaa"/>
              <a:ea typeface="Comfortaa"/>
              <a:cs typeface="Comfortaa"/>
              <a:sym typeface="Comfortaa"/>
            </a:endParaRPr>
          </a:p>
        </p:txBody>
      </p:sp>
      <p:pic>
        <p:nvPicPr>
          <p:cNvPr id="450" name="Google Shape;450;p50"/>
          <p:cNvPicPr preferRelativeResize="0"/>
          <p:nvPr/>
        </p:nvPicPr>
        <p:blipFill>
          <a:blip r:embed="rId3">
            <a:alphaModFix/>
          </a:blip>
          <a:stretch>
            <a:fillRect/>
          </a:stretch>
        </p:blipFill>
        <p:spPr>
          <a:xfrm>
            <a:off x="135925" y="2027800"/>
            <a:ext cx="2961999" cy="2219525"/>
          </a:xfrm>
          <a:prstGeom prst="rect">
            <a:avLst/>
          </a:prstGeom>
          <a:noFill/>
          <a:ln>
            <a:noFill/>
          </a:ln>
        </p:spPr>
      </p:pic>
      <p:pic>
        <p:nvPicPr>
          <p:cNvPr id="451" name="Google Shape;451;p50"/>
          <p:cNvPicPr preferRelativeResize="0"/>
          <p:nvPr/>
        </p:nvPicPr>
        <p:blipFill>
          <a:blip r:embed="rId4">
            <a:alphaModFix/>
          </a:blip>
          <a:stretch>
            <a:fillRect/>
          </a:stretch>
        </p:blipFill>
        <p:spPr>
          <a:xfrm>
            <a:off x="3307075" y="1971425"/>
            <a:ext cx="2427350" cy="2411975"/>
          </a:xfrm>
          <a:prstGeom prst="rect">
            <a:avLst/>
          </a:prstGeom>
          <a:noFill/>
          <a:ln>
            <a:noFill/>
          </a:ln>
        </p:spPr>
      </p:pic>
      <p:pic>
        <p:nvPicPr>
          <p:cNvPr id="452" name="Google Shape;452;p50"/>
          <p:cNvPicPr preferRelativeResize="0"/>
          <p:nvPr/>
        </p:nvPicPr>
        <p:blipFill>
          <a:blip r:embed="rId5">
            <a:alphaModFix/>
          </a:blip>
          <a:stretch>
            <a:fillRect/>
          </a:stretch>
        </p:blipFill>
        <p:spPr>
          <a:xfrm>
            <a:off x="6103850" y="2027800"/>
            <a:ext cx="2751100" cy="2285525"/>
          </a:xfrm>
          <a:prstGeom prst="rect">
            <a:avLst/>
          </a:prstGeom>
          <a:noFill/>
          <a:ln>
            <a:noFill/>
          </a:ln>
        </p:spPr>
      </p:pic>
      <p:sp>
        <p:nvSpPr>
          <p:cNvPr id="453" name="Google Shape;453;p50"/>
          <p:cNvSpPr txBox="1"/>
          <p:nvPr/>
        </p:nvSpPr>
        <p:spPr>
          <a:xfrm>
            <a:off x="5815075" y="1151380"/>
            <a:ext cx="34938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No of orders vs </a:t>
            </a:r>
            <a:endParaRPr b="1">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day of the week &amp; hour of the day</a:t>
            </a:r>
            <a:endParaRPr b="1">
              <a:solidFill>
                <a:srgbClr val="2DB82D"/>
              </a:solidFill>
              <a:latin typeface="Comfortaa"/>
              <a:ea typeface="Comfortaa"/>
              <a:cs typeface="Comfortaa"/>
              <a:sym typeface="Comforta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1"/>
          <p:cNvSpPr txBox="1"/>
          <p:nvPr/>
        </p:nvSpPr>
        <p:spPr>
          <a:xfrm>
            <a:off x="1876250" y="274975"/>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Exploratory Data Analysis</a:t>
            </a:r>
            <a:endParaRPr b="1" sz="1800">
              <a:solidFill>
                <a:srgbClr val="2DB82D"/>
              </a:solidFill>
              <a:latin typeface="Comfortaa"/>
              <a:ea typeface="Comfortaa"/>
              <a:cs typeface="Comfortaa"/>
              <a:sym typeface="Comfortaa"/>
            </a:endParaRPr>
          </a:p>
        </p:txBody>
      </p:sp>
      <p:cxnSp>
        <p:nvCxnSpPr>
          <p:cNvPr id="459" name="Google Shape;459;p51"/>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460" name="Google Shape;460;p51"/>
          <p:cNvSpPr txBox="1"/>
          <p:nvPr/>
        </p:nvSpPr>
        <p:spPr>
          <a:xfrm>
            <a:off x="135925" y="1123200"/>
            <a:ext cx="48651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Top aisles by the no of products</a:t>
            </a:r>
            <a:endParaRPr b="1">
              <a:solidFill>
                <a:srgbClr val="2DB82D"/>
              </a:solidFill>
              <a:latin typeface="Comfortaa"/>
              <a:ea typeface="Comfortaa"/>
              <a:cs typeface="Comfortaa"/>
              <a:sym typeface="Comfortaa"/>
            </a:endParaRPr>
          </a:p>
        </p:txBody>
      </p:sp>
      <p:sp>
        <p:nvSpPr>
          <p:cNvPr id="461" name="Google Shape;461;p51"/>
          <p:cNvSpPr txBox="1"/>
          <p:nvPr/>
        </p:nvSpPr>
        <p:spPr>
          <a:xfrm>
            <a:off x="5001025" y="1123205"/>
            <a:ext cx="34938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Top aisles by the no of orders</a:t>
            </a:r>
            <a:endParaRPr b="1">
              <a:solidFill>
                <a:srgbClr val="2DB82D"/>
              </a:solidFill>
              <a:latin typeface="Comfortaa"/>
              <a:ea typeface="Comfortaa"/>
              <a:cs typeface="Comfortaa"/>
              <a:sym typeface="Comfortaa"/>
            </a:endParaRPr>
          </a:p>
        </p:txBody>
      </p:sp>
      <p:pic>
        <p:nvPicPr>
          <p:cNvPr id="462" name="Google Shape;462;p51"/>
          <p:cNvPicPr preferRelativeResize="0"/>
          <p:nvPr/>
        </p:nvPicPr>
        <p:blipFill>
          <a:blip r:embed="rId3">
            <a:alphaModFix/>
          </a:blip>
          <a:stretch>
            <a:fillRect/>
          </a:stretch>
        </p:blipFill>
        <p:spPr>
          <a:xfrm>
            <a:off x="850763" y="1645100"/>
            <a:ext cx="3435425" cy="3435524"/>
          </a:xfrm>
          <a:prstGeom prst="rect">
            <a:avLst/>
          </a:prstGeom>
          <a:noFill/>
          <a:ln>
            <a:noFill/>
          </a:ln>
        </p:spPr>
      </p:pic>
      <p:pic>
        <p:nvPicPr>
          <p:cNvPr id="463" name="Google Shape;463;p51"/>
          <p:cNvPicPr preferRelativeResize="0"/>
          <p:nvPr/>
        </p:nvPicPr>
        <p:blipFill>
          <a:blip r:embed="rId4">
            <a:alphaModFix/>
          </a:blip>
          <a:stretch>
            <a:fillRect/>
          </a:stretch>
        </p:blipFill>
        <p:spPr>
          <a:xfrm>
            <a:off x="5136226" y="1632369"/>
            <a:ext cx="3358600" cy="34935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2"/>
          <p:cNvSpPr txBox="1"/>
          <p:nvPr/>
        </p:nvSpPr>
        <p:spPr>
          <a:xfrm>
            <a:off x="1876250" y="274975"/>
            <a:ext cx="52890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Exploratory Data Analysis</a:t>
            </a:r>
            <a:endParaRPr b="1" sz="1800">
              <a:solidFill>
                <a:srgbClr val="2DB82D"/>
              </a:solidFill>
              <a:latin typeface="Comfortaa"/>
              <a:ea typeface="Comfortaa"/>
              <a:cs typeface="Comfortaa"/>
              <a:sym typeface="Comfortaa"/>
            </a:endParaRPr>
          </a:p>
        </p:txBody>
      </p:sp>
      <p:cxnSp>
        <p:nvCxnSpPr>
          <p:cNvPr id="469" name="Google Shape;469;p52"/>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470" name="Google Shape;470;p52"/>
          <p:cNvSpPr txBox="1"/>
          <p:nvPr/>
        </p:nvSpPr>
        <p:spPr>
          <a:xfrm>
            <a:off x="135925" y="1193275"/>
            <a:ext cx="48651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Reorder Ratio vs Department</a:t>
            </a:r>
            <a:endParaRPr b="1">
              <a:solidFill>
                <a:srgbClr val="2DB82D"/>
              </a:solidFill>
              <a:latin typeface="Comfortaa"/>
              <a:ea typeface="Comfortaa"/>
              <a:cs typeface="Comfortaa"/>
              <a:sym typeface="Comfortaa"/>
            </a:endParaRPr>
          </a:p>
        </p:txBody>
      </p:sp>
      <p:sp>
        <p:nvSpPr>
          <p:cNvPr id="471" name="Google Shape;471;p52"/>
          <p:cNvSpPr txBox="1"/>
          <p:nvPr/>
        </p:nvSpPr>
        <p:spPr>
          <a:xfrm>
            <a:off x="5001025" y="1123205"/>
            <a:ext cx="34938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DB82D"/>
                </a:solidFill>
                <a:latin typeface="Comfortaa"/>
                <a:ea typeface="Comfortaa"/>
                <a:cs typeface="Comfortaa"/>
                <a:sym typeface="Comfortaa"/>
              </a:rPr>
              <a:t>Add to cart Order vs the Reorder Ratio</a:t>
            </a:r>
            <a:endParaRPr b="1">
              <a:solidFill>
                <a:srgbClr val="2DB82D"/>
              </a:solidFill>
              <a:latin typeface="Comfortaa"/>
              <a:ea typeface="Comfortaa"/>
              <a:cs typeface="Comfortaa"/>
              <a:sym typeface="Comfortaa"/>
            </a:endParaRPr>
          </a:p>
        </p:txBody>
      </p:sp>
      <p:pic>
        <p:nvPicPr>
          <p:cNvPr id="472" name="Google Shape;472;p52"/>
          <p:cNvPicPr preferRelativeResize="0"/>
          <p:nvPr/>
        </p:nvPicPr>
        <p:blipFill>
          <a:blip r:embed="rId3">
            <a:alphaModFix/>
          </a:blip>
          <a:stretch>
            <a:fillRect/>
          </a:stretch>
        </p:blipFill>
        <p:spPr>
          <a:xfrm>
            <a:off x="529438" y="1632375"/>
            <a:ext cx="4078068" cy="3065700"/>
          </a:xfrm>
          <a:prstGeom prst="rect">
            <a:avLst/>
          </a:prstGeom>
          <a:noFill/>
          <a:ln>
            <a:noFill/>
          </a:ln>
        </p:spPr>
      </p:pic>
      <p:pic>
        <p:nvPicPr>
          <p:cNvPr id="473" name="Google Shape;473;p52"/>
          <p:cNvPicPr preferRelativeResize="0"/>
          <p:nvPr/>
        </p:nvPicPr>
        <p:blipFill>
          <a:blip r:embed="rId4">
            <a:alphaModFix/>
          </a:blip>
          <a:stretch>
            <a:fillRect/>
          </a:stretch>
        </p:blipFill>
        <p:spPr>
          <a:xfrm>
            <a:off x="4717880" y="1632375"/>
            <a:ext cx="4231695" cy="29216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id="478" name="Google Shape;478;p53"/>
          <p:cNvPicPr preferRelativeResize="0"/>
          <p:nvPr/>
        </p:nvPicPr>
        <p:blipFill rotWithShape="1">
          <a:blip r:embed="rId3">
            <a:alphaModFix/>
          </a:blip>
          <a:srcRect b="7813" l="-1102" r="0" t="10886"/>
          <a:stretch/>
        </p:blipFill>
        <p:spPr>
          <a:xfrm>
            <a:off x="129213" y="3197500"/>
            <a:ext cx="4201723" cy="1730676"/>
          </a:xfrm>
          <a:prstGeom prst="rect">
            <a:avLst/>
          </a:prstGeom>
          <a:noFill/>
          <a:ln cap="flat" cmpd="sng" w="9525">
            <a:solidFill>
              <a:srgbClr val="B7B7B7"/>
            </a:solidFill>
            <a:prstDash val="solid"/>
            <a:round/>
            <a:headEnd len="sm" w="sm" type="none"/>
            <a:tailEnd len="sm" w="sm" type="none"/>
          </a:ln>
        </p:spPr>
      </p:pic>
      <p:pic>
        <p:nvPicPr>
          <p:cNvPr id="479" name="Google Shape;479;p53"/>
          <p:cNvPicPr preferRelativeResize="0"/>
          <p:nvPr/>
        </p:nvPicPr>
        <p:blipFill rotWithShape="1">
          <a:blip r:embed="rId4">
            <a:alphaModFix/>
          </a:blip>
          <a:srcRect b="6403" l="0" r="0" t="8221"/>
          <a:stretch/>
        </p:blipFill>
        <p:spPr>
          <a:xfrm>
            <a:off x="211913" y="874288"/>
            <a:ext cx="4119000" cy="1978066"/>
          </a:xfrm>
          <a:prstGeom prst="rect">
            <a:avLst/>
          </a:prstGeom>
          <a:noFill/>
          <a:ln cap="flat" cmpd="sng" w="9525">
            <a:solidFill>
              <a:srgbClr val="B7B7B7"/>
            </a:solidFill>
            <a:prstDash val="solid"/>
            <a:round/>
            <a:headEnd len="sm" w="sm" type="none"/>
            <a:tailEnd len="sm" w="sm" type="none"/>
          </a:ln>
        </p:spPr>
      </p:pic>
      <p:sp>
        <p:nvSpPr>
          <p:cNvPr id="480" name="Google Shape;480;p53"/>
          <p:cNvSpPr txBox="1"/>
          <p:nvPr/>
        </p:nvSpPr>
        <p:spPr>
          <a:xfrm>
            <a:off x="896950" y="224950"/>
            <a:ext cx="7287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Digital real estate opens the door to “personalised aisles”</a:t>
            </a:r>
            <a:endParaRPr b="1" sz="1800">
              <a:solidFill>
                <a:srgbClr val="2DB82D"/>
              </a:solidFill>
              <a:latin typeface="Comfortaa"/>
              <a:ea typeface="Comfortaa"/>
              <a:cs typeface="Comfortaa"/>
              <a:sym typeface="Comfortaa"/>
            </a:endParaRPr>
          </a:p>
        </p:txBody>
      </p:sp>
      <p:cxnSp>
        <p:nvCxnSpPr>
          <p:cNvPr id="481" name="Google Shape;481;p53"/>
          <p:cNvCxnSpPr/>
          <p:nvPr/>
        </p:nvCxnSpPr>
        <p:spPr>
          <a:xfrm>
            <a:off x="452850" y="717525"/>
            <a:ext cx="8238300" cy="0"/>
          </a:xfrm>
          <a:prstGeom prst="straightConnector1">
            <a:avLst/>
          </a:prstGeom>
          <a:noFill/>
          <a:ln cap="flat" cmpd="sng" w="28575">
            <a:solidFill>
              <a:srgbClr val="FF9900"/>
            </a:solidFill>
            <a:prstDash val="solid"/>
            <a:round/>
            <a:headEnd len="med" w="med" type="none"/>
            <a:tailEnd len="med" w="med" type="none"/>
          </a:ln>
        </p:spPr>
      </p:cxnSp>
      <p:sp>
        <p:nvSpPr>
          <p:cNvPr id="482" name="Google Shape;482;p53"/>
          <p:cNvSpPr txBox="1"/>
          <p:nvPr/>
        </p:nvSpPr>
        <p:spPr>
          <a:xfrm>
            <a:off x="4572000" y="1616500"/>
            <a:ext cx="4119000" cy="7434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Comfortaa Regular"/>
                <a:ea typeface="Comfortaa Regular"/>
                <a:cs typeface="Comfortaa Regular"/>
                <a:sym typeface="Comfortaa Regular"/>
              </a:rPr>
              <a:t>Instacart does a good job at utilising their real-estate by creating “aisles” of similar products.</a:t>
            </a:r>
            <a:endParaRPr sz="1200">
              <a:solidFill>
                <a:schemeClr val="dk2"/>
              </a:solidFill>
              <a:latin typeface="Comfortaa Regular"/>
              <a:ea typeface="Comfortaa Regular"/>
              <a:cs typeface="Comfortaa Regular"/>
              <a:sym typeface="Comfortaa Regular"/>
            </a:endParaRPr>
          </a:p>
        </p:txBody>
      </p:sp>
      <p:sp>
        <p:nvSpPr>
          <p:cNvPr id="483" name="Google Shape;483;p53"/>
          <p:cNvSpPr txBox="1"/>
          <p:nvPr/>
        </p:nvSpPr>
        <p:spPr>
          <a:xfrm>
            <a:off x="4572000" y="3619587"/>
            <a:ext cx="4119000" cy="8865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B82D"/>
                </a:solidFill>
                <a:latin typeface="Comfortaa Regular"/>
                <a:ea typeface="Comfortaa Regular"/>
                <a:cs typeface="Comfortaa Regular"/>
                <a:sym typeface="Comfortaa Regular"/>
              </a:rPr>
              <a:t>For existing customers, we aim to optimise aisle positioning that is designed to promote cross-selling and up-selling by placing aisles and products with high lifts near each other.</a:t>
            </a:r>
            <a:endParaRPr sz="1200">
              <a:solidFill>
                <a:srgbClr val="2DB82D"/>
              </a:solidFill>
              <a:latin typeface="Comfortaa Regular"/>
              <a:ea typeface="Comfortaa Regular"/>
              <a:cs typeface="Comfortaa Regular"/>
              <a:sym typeface="Comfortaa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7"/>
          <p:cNvSpPr txBox="1"/>
          <p:nvPr/>
        </p:nvSpPr>
        <p:spPr>
          <a:xfrm>
            <a:off x="1421100" y="250675"/>
            <a:ext cx="6301800" cy="38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Visitors can either be old or new to the website</a:t>
            </a:r>
            <a:endParaRPr b="1" sz="1800">
              <a:solidFill>
                <a:srgbClr val="2DB82D"/>
              </a:solidFill>
              <a:latin typeface="Comfortaa"/>
              <a:ea typeface="Comfortaa"/>
              <a:cs typeface="Comfortaa"/>
              <a:sym typeface="Comfortaa"/>
            </a:endParaRPr>
          </a:p>
        </p:txBody>
      </p:sp>
      <p:cxnSp>
        <p:nvCxnSpPr>
          <p:cNvPr id="122" name="Google Shape;122;p27"/>
          <p:cNvCxnSpPr/>
          <p:nvPr/>
        </p:nvCxnSpPr>
        <p:spPr>
          <a:xfrm>
            <a:off x="452850" y="717525"/>
            <a:ext cx="8238300" cy="0"/>
          </a:xfrm>
          <a:prstGeom prst="straightConnector1">
            <a:avLst/>
          </a:prstGeom>
          <a:noFill/>
          <a:ln cap="flat" cmpd="sng" w="28575">
            <a:solidFill>
              <a:srgbClr val="FF9900"/>
            </a:solidFill>
            <a:prstDash val="solid"/>
            <a:round/>
            <a:headEnd len="med" w="med" type="none"/>
            <a:tailEnd len="med" w="med" type="none"/>
          </a:ln>
        </p:spPr>
      </p:cxnSp>
      <p:grpSp>
        <p:nvGrpSpPr>
          <p:cNvPr id="123" name="Google Shape;123;p27"/>
          <p:cNvGrpSpPr/>
          <p:nvPr/>
        </p:nvGrpSpPr>
        <p:grpSpPr>
          <a:xfrm>
            <a:off x="6730925" y="1038750"/>
            <a:ext cx="1132500" cy="2022875"/>
            <a:chOff x="1435000" y="1374475"/>
            <a:chExt cx="1132500" cy="2022875"/>
          </a:xfrm>
        </p:grpSpPr>
        <p:sp>
          <p:nvSpPr>
            <p:cNvPr id="124" name="Google Shape;124;p27"/>
            <p:cNvSpPr/>
            <p:nvPr/>
          </p:nvSpPr>
          <p:spPr>
            <a:xfrm>
              <a:off x="1668400" y="1374475"/>
              <a:ext cx="665700" cy="68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p:cNvSpPr/>
            <p:nvPr/>
          </p:nvSpPr>
          <p:spPr>
            <a:xfrm>
              <a:off x="1435000" y="2126550"/>
              <a:ext cx="1132500" cy="1270800"/>
            </a:xfrm>
            <a:prstGeom prst="snip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 name="Google Shape;126;p27"/>
          <p:cNvPicPr preferRelativeResize="0"/>
          <p:nvPr/>
        </p:nvPicPr>
        <p:blipFill>
          <a:blip r:embed="rId3">
            <a:alphaModFix/>
          </a:blip>
          <a:stretch>
            <a:fillRect/>
          </a:stretch>
        </p:blipFill>
        <p:spPr>
          <a:xfrm>
            <a:off x="3623850" y="1165325"/>
            <a:ext cx="1896300" cy="1896300"/>
          </a:xfrm>
          <a:prstGeom prst="rect">
            <a:avLst/>
          </a:prstGeom>
          <a:noFill/>
          <a:ln>
            <a:noFill/>
          </a:ln>
        </p:spPr>
      </p:pic>
      <p:cxnSp>
        <p:nvCxnSpPr>
          <p:cNvPr id="127" name="Google Shape;127;p27"/>
          <p:cNvCxnSpPr>
            <a:endCxn id="126" idx="1"/>
          </p:cNvCxnSpPr>
          <p:nvPr/>
        </p:nvCxnSpPr>
        <p:spPr>
          <a:xfrm>
            <a:off x="2515650" y="2113475"/>
            <a:ext cx="1108200" cy="0"/>
          </a:xfrm>
          <a:prstGeom prst="straightConnector1">
            <a:avLst/>
          </a:prstGeom>
          <a:noFill/>
          <a:ln cap="flat" cmpd="sng" w="28575">
            <a:solidFill>
              <a:srgbClr val="2DB82D"/>
            </a:solidFill>
            <a:prstDash val="solid"/>
            <a:round/>
            <a:headEnd len="med" w="med" type="none"/>
            <a:tailEnd len="med" w="med" type="triangle"/>
          </a:ln>
        </p:spPr>
      </p:cxnSp>
      <p:cxnSp>
        <p:nvCxnSpPr>
          <p:cNvPr id="128" name="Google Shape;128;p27"/>
          <p:cNvCxnSpPr/>
          <p:nvPr/>
        </p:nvCxnSpPr>
        <p:spPr>
          <a:xfrm rot="10800000">
            <a:off x="5572338" y="2113475"/>
            <a:ext cx="1106400" cy="0"/>
          </a:xfrm>
          <a:prstGeom prst="straightConnector1">
            <a:avLst/>
          </a:prstGeom>
          <a:noFill/>
          <a:ln cap="flat" cmpd="sng" w="28575">
            <a:solidFill>
              <a:srgbClr val="FF0000"/>
            </a:solidFill>
            <a:prstDash val="solid"/>
            <a:round/>
            <a:headEnd len="med" w="med" type="none"/>
            <a:tailEnd len="med" w="med" type="triangle"/>
          </a:ln>
        </p:spPr>
      </p:cxnSp>
      <p:grpSp>
        <p:nvGrpSpPr>
          <p:cNvPr id="129" name="Google Shape;129;p27"/>
          <p:cNvGrpSpPr/>
          <p:nvPr/>
        </p:nvGrpSpPr>
        <p:grpSpPr>
          <a:xfrm>
            <a:off x="1280575" y="1038750"/>
            <a:ext cx="1132500" cy="1971038"/>
            <a:chOff x="1280575" y="1800750"/>
            <a:chExt cx="1132500" cy="1971038"/>
          </a:xfrm>
        </p:grpSpPr>
        <p:sp>
          <p:nvSpPr>
            <p:cNvPr id="130" name="Google Shape;130;p27"/>
            <p:cNvSpPr/>
            <p:nvPr/>
          </p:nvSpPr>
          <p:spPr>
            <a:xfrm>
              <a:off x="1280575" y="2500988"/>
              <a:ext cx="1132500" cy="1270800"/>
            </a:xfrm>
            <a:prstGeom prst="snip2SameRect">
              <a:avLst>
                <a:gd fmla="val 16667" name="adj1"/>
                <a:gd fmla="val 0" name="adj2"/>
              </a:avLst>
            </a:prstGeom>
            <a:solidFill>
              <a:srgbClr val="2DB8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7"/>
            <p:cNvSpPr/>
            <p:nvPr/>
          </p:nvSpPr>
          <p:spPr>
            <a:xfrm>
              <a:off x="1523425" y="1800750"/>
              <a:ext cx="646800" cy="628500"/>
            </a:xfrm>
            <a:prstGeom prst="smileyFace">
              <a:avLst>
                <a:gd fmla="val 4653"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 name="Google Shape;132;p27"/>
          <p:cNvCxnSpPr/>
          <p:nvPr/>
        </p:nvCxnSpPr>
        <p:spPr>
          <a:xfrm>
            <a:off x="666325" y="3241725"/>
            <a:ext cx="23610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7"/>
          <p:cNvCxnSpPr/>
          <p:nvPr/>
        </p:nvCxnSpPr>
        <p:spPr>
          <a:xfrm>
            <a:off x="6116675" y="3241725"/>
            <a:ext cx="2361000" cy="0"/>
          </a:xfrm>
          <a:prstGeom prst="straightConnector1">
            <a:avLst/>
          </a:prstGeom>
          <a:noFill/>
          <a:ln cap="flat" cmpd="sng" w="9525">
            <a:solidFill>
              <a:schemeClr val="dk2"/>
            </a:solidFill>
            <a:prstDash val="solid"/>
            <a:round/>
            <a:headEnd len="med" w="med" type="none"/>
            <a:tailEnd len="med" w="med" type="none"/>
          </a:ln>
        </p:spPr>
      </p:cxnSp>
      <p:pic>
        <p:nvPicPr>
          <p:cNvPr id="134" name="Google Shape;134;p27"/>
          <p:cNvPicPr preferRelativeResize="0"/>
          <p:nvPr/>
        </p:nvPicPr>
        <p:blipFill rotWithShape="1">
          <a:blip r:embed="rId4">
            <a:alphaModFix/>
          </a:blip>
          <a:srcRect b="15379" l="11583" r="9935" t="6391"/>
          <a:stretch/>
        </p:blipFill>
        <p:spPr>
          <a:xfrm>
            <a:off x="1332425" y="3829525"/>
            <a:ext cx="869700" cy="933625"/>
          </a:xfrm>
          <a:prstGeom prst="rect">
            <a:avLst/>
          </a:prstGeom>
          <a:noFill/>
          <a:ln>
            <a:noFill/>
          </a:ln>
        </p:spPr>
      </p:pic>
      <p:pic>
        <p:nvPicPr>
          <p:cNvPr id="135" name="Google Shape;135;p27"/>
          <p:cNvPicPr preferRelativeResize="0"/>
          <p:nvPr/>
        </p:nvPicPr>
        <p:blipFill rotWithShape="1">
          <a:blip r:embed="rId4">
            <a:alphaModFix/>
          </a:blip>
          <a:srcRect b="15379" l="11583" r="9935" t="6391"/>
          <a:stretch/>
        </p:blipFill>
        <p:spPr>
          <a:xfrm>
            <a:off x="6809875" y="3869550"/>
            <a:ext cx="869700" cy="933625"/>
          </a:xfrm>
          <a:prstGeom prst="rect">
            <a:avLst/>
          </a:prstGeom>
          <a:noFill/>
          <a:ln>
            <a:noFill/>
          </a:ln>
        </p:spPr>
      </p:pic>
      <p:sp>
        <p:nvSpPr>
          <p:cNvPr id="136" name="Google Shape;136;p27"/>
          <p:cNvSpPr txBox="1"/>
          <p:nvPr/>
        </p:nvSpPr>
        <p:spPr>
          <a:xfrm>
            <a:off x="1103125" y="3390875"/>
            <a:ext cx="1487400" cy="2895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Personalised</a:t>
            </a:r>
            <a:endParaRPr b="1">
              <a:solidFill>
                <a:srgbClr val="2DB82D"/>
              </a:solidFill>
              <a:latin typeface="Comfortaa"/>
              <a:ea typeface="Comfortaa"/>
              <a:cs typeface="Comfortaa"/>
              <a:sym typeface="Comfortaa"/>
            </a:endParaRPr>
          </a:p>
        </p:txBody>
      </p:sp>
      <p:sp>
        <p:nvSpPr>
          <p:cNvPr id="137" name="Google Shape;137;p27"/>
          <p:cNvSpPr txBox="1"/>
          <p:nvPr/>
        </p:nvSpPr>
        <p:spPr>
          <a:xfrm>
            <a:off x="6592300" y="3410888"/>
            <a:ext cx="1487400" cy="289500"/>
          </a:xfrm>
          <a:prstGeom prst="rect">
            <a:avLst/>
          </a:prstGeom>
          <a:no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1C232"/>
                </a:solidFill>
                <a:latin typeface="Comfortaa"/>
                <a:ea typeface="Comfortaa"/>
                <a:cs typeface="Comfortaa"/>
                <a:sym typeface="Comfortaa"/>
              </a:rPr>
              <a:t>Generic</a:t>
            </a:r>
            <a:endParaRPr b="1">
              <a:solidFill>
                <a:srgbClr val="F1C232"/>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346575" y="1365849"/>
            <a:ext cx="3834100" cy="3578849"/>
          </a:xfrm>
          <a:prstGeom prst="rect">
            <a:avLst/>
          </a:prstGeom>
          <a:noFill/>
          <a:ln>
            <a:noFill/>
          </a:ln>
        </p:spPr>
      </p:pic>
      <p:sp>
        <p:nvSpPr>
          <p:cNvPr id="143" name="Google Shape;143;p28"/>
          <p:cNvSpPr txBox="1"/>
          <p:nvPr/>
        </p:nvSpPr>
        <p:spPr>
          <a:xfrm>
            <a:off x="2040100" y="250675"/>
            <a:ext cx="49794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People are going Bananas!</a:t>
            </a:r>
            <a:endParaRPr b="1" sz="1800">
              <a:solidFill>
                <a:srgbClr val="2DB82D"/>
              </a:solidFill>
              <a:latin typeface="Comfortaa"/>
              <a:ea typeface="Comfortaa"/>
              <a:cs typeface="Comfortaa"/>
              <a:sym typeface="Comfortaa"/>
            </a:endParaRPr>
          </a:p>
        </p:txBody>
      </p:sp>
      <p:cxnSp>
        <p:nvCxnSpPr>
          <p:cNvPr id="144" name="Google Shape;144;p28"/>
          <p:cNvCxnSpPr/>
          <p:nvPr/>
        </p:nvCxnSpPr>
        <p:spPr>
          <a:xfrm>
            <a:off x="452850" y="7175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145" name="Google Shape;145;p28"/>
          <p:cNvPicPr preferRelativeResize="0"/>
          <p:nvPr/>
        </p:nvPicPr>
        <p:blipFill>
          <a:blip r:embed="rId4">
            <a:alphaModFix/>
          </a:blip>
          <a:stretch>
            <a:fillRect/>
          </a:stretch>
        </p:blipFill>
        <p:spPr>
          <a:xfrm>
            <a:off x="4878926" y="2026738"/>
            <a:ext cx="4093500" cy="1798880"/>
          </a:xfrm>
          <a:prstGeom prst="rect">
            <a:avLst/>
          </a:prstGeom>
          <a:noFill/>
          <a:ln>
            <a:noFill/>
          </a:ln>
        </p:spPr>
      </p:pic>
      <p:cxnSp>
        <p:nvCxnSpPr>
          <p:cNvPr id="146" name="Google Shape;146;p28"/>
          <p:cNvCxnSpPr/>
          <p:nvPr/>
        </p:nvCxnSpPr>
        <p:spPr>
          <a:xfrm>
            <a:off x="4529800" y="981113"/>
            <a:ext cx="0" cy="4057500"/>
          </a:xfrm>
          <a:prstGeom prst="straightConnector1">
            <a:avLst/>
          </a:prstGeom>
          <a:noFill/>
          <a:ln cap="flat" cmpd="sng" w="28575">
            <a:solidFill>
              <a:srgbClr val="FF9900"/>
            </a:solidFill>
            <a:prstDash val="solid"/>
            <a:round/>
            <a:headEnd len="med" w="med" type="none"/>
            <a:tailEnd len="med" w="med" type="none"/>
          </a:ln>
        </p:spPr>
      </p:cxnSp>
      <p:sp>
        <p:nvSpPr>
          <p:cNvPr id="147" name="Google Shape;147;p28"/>
          <p:cNvSpPr txBox="1"/>
          <p:nvPr/>
        </p:nvSpPr>
        <p:spPr>
          <a:xfrm>
            <a:off x="1840025" y="981125"/>
            <a:ext cx="8472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2017</a:t>
            </a:r>
            <a:endParaRPr b="1">
              <a:solidFill>
                <a:srgbClr val="2DB82D"/>
              </a:solidFill>
              <a:latin typeface="Comfortaa"/>
              <a:ea typeface="Comfortaa"/>
              <a:cs typeface="Comfortaa"/>
              <a:sym typeface="Comfortaa"/>
            </a:endParaRPr>
          </a:p>
        </p:txBody>
      </p:sp>
      <p:sp>
        <p:nvSpPr>
          <p:cNvPr id="148" name="Google Shape;148;p28"/>
          <p:cNvSpPr txBox="1"/>
          <p:nvPr/>
        </p:nvSpPr>
        <p:spPr>
          <a:xfrm>
            <a:off x="6502075" y="981125"/>
            <a:ext cx="8472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2019</a:t>
            </a:r>
            <a:endParaRPr b="1">
              <a:solidFill>
                <a:srgbClr val="2DB82D"/>
              </a:solidFill>
              <a:latin typeface="Comfortaa"/>
              <a:ea typeface="Comfortaa"/>
              <a:cs typeface="Comfortaa"/>
              <a:sym typeface="Comfortaa"/>
            </a:endParaRPr>
          </a:p>
        </p:txBody>
      </p:sp>
      <p:sp>
        <p:nvSpPr>
          <p:cNvPr id="149" name="Google Shape;149;p28"/>
          <p:cNvSpPr txBox="1"/>
          <p:nvPr/>
        </p:nvSpPr>
        <p:spPr>
          <a:xfrm>
            <a:off x="4975325" y="4173175"/>
            <a:ext cx="39243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B82D"/>
                </a:solidFill>
                <a:latin typeface="Comfortaa"/>
                <a:ea typeface="Comfortaa"/>
                <a:cs typeface="Comfortaa"/>
                <a:sym typeface="Comfortaa"/>
              </a:rPr>
              <a:t>Recommend popular products to new customers</a:t>
            </a:r>
            <a:endParaRPr b="1" sz="1800">
              <a:solidFill>
                <a:srgbClr val="2DB82D"/>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55" name="Google Shape;155;p29"/>
          <p:cNvSpPr txBox="1"/>
          <p:nvPr/>
        </p:nvSpPr>
        <p:spPr>
          <a:xfrm>
            <a:off x="1876250" y="198775"/>
            <a:ext cx="52890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Divide, Conquer and Integrate!</a:t>
            </a:r>
            <a:endParaRPr b="1" sz="1800">
              <a:solidFill>
                <a:srgbClr val="2DB82D"/>
              </a:solidFill>
              <a:latin typeface="Comfortaa"/>
              <a:ea typeface="Comfortaa"/>
              <a:cs typeface="Comfortaa"/>
              <a:sym typeface="Comfortaa"/>
            </a:endParaRPr>
          </a:p>
        </p:txBody>
      </p:sp>
      <p:cxnSp>
        <p:nvCxnSpPr>
          <p:cNvPr id="156" name="Google Shape;156;p29"/>
          <p:cNvCxnSpPr/>
          <p:nvPr/>
        </p:nvCxnSpPr>
        <p:spPr>
          <a:xfrm>
            <a:off x="452850" y="706025"/>
            <a:ext cx="8238300" cy="0"/>
          </a:xfrm>
          <a:prstGeom prst="straightConnector1">
            <a:avLst/>
          </a:prstGeom>
          <a:noFill/>
          <a:ln cap="flat" cmpd="sng" w="28575">
            <a:solidFill>
              <a:srgbClr val="FF9900"/>
            </a:solidFill>
            <a:prstDash val="solid"/>
            <a:round/>
            <a:headEnd len="med" w="med" type="none"/>
            <a:tailEnd len="med" w="med" type="none"/>
          </a:ln>
        </p:spPr>
      </p:cxnSp>
      <p:grpSp>
        <p:nvGrpSpPr>
          <p:cNvPr id="157" name="Google Shape;157;p29"/>
          <p:cNvGrpSpPr/>
          <p:nvPr/>
        </p:nvGrpSpPr>
        <p:grpSpPr>
          <a:xfrm>
            <a:off x="363050" y="1031450"/>
            <a:ext cx="3962100" cy="3230811"/>
            <a:chOff x="363050" y="1031450"/>
            <a:chExt cx="3962100" cy="3230811"/>
          </a:xfrm>
        </p:grpSpPr>
        <p:pic>
          <p:nvPicPr>
            <p:cNvPr id="158" name="Google Shape;158;p29"/>
            <p:cNvPicPr preferRelativeResize="0"/>
            <p:nvPr/>
          </p:nvPicPr>
          <p:blipFill rotWithShape="1">
            <a:blip r:embed="rId3">
              <a:alphaModFix/>
            </a:blip>
            <a:srcRect b="0" l="6241" r="5598" t="0"/>
            <a:stretch/>
          </p:blipFill>
          <p:spPr>
            <a:xfrm>
              <a:off x="452850" y="1713275"/>
              <a:ext cx="3872300" cy="2548986"/>
            </a:xfrm>
            <a:prstGeom prst="rect">
              <a:avLst/>
            </a:prstGeom>
            <a:noFill/>
            <a:ln>
              <a:noFill/>
            </a:ln>
          </p:spPr>
        </p:pic>
        <p:sp>
          <p:nvSpPr>
            <p:cNvPr id="159" name="Google Shape;159;p29"/>
            <p:cNvSpPr txBox="1"/>
            <p:nvPr/>
          </p:nvSpPr>
          <p:spPr>
            <a:xfrm>
              <a:off x="363050" y="1031450"/>
              <a:ext cx="39621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Customer Profiling &amp; Targeting</a:t>
              </a:r>
              <a:endParaRPr b="1">
                <a:solidFill>
                  <a:srgbClr val="2DB82D"/>
                </a:solidFill>
                <a:latin typeface="Comfortaa"/>
                <a:ea typeface="Comfortaa"/>
                <a:cs typeface="Comfortaa"/>
                <a:sym typeface="Comfortaa"/>
              </a:endParaRPr>
            </a:p>
          </p:txBody>
        </p:sp>
      </p:grpSp>
      <p:grpSp>
        <p:nvGrpSpPr>
          <p:cNvPr id="160" name="Google Shape;160;p29"/>
          <p:cNvGrpSpPr/>
          <p:nvPr/>
        </p:nvGrpSpPr>
        <p:grpSpPr>
          <a:xfrm>
            <a:off x="4818850" y="1031460"/>
            <a:ext cx="3493800" cy="3537416"/>
            <a:chOff x="4818850" y="1031460"/>
            <a:chExt cx="3493800" cy="3537416"/>
          </a:xfrm>
        </p:grpSpPr>
        <p:pic>
          <p:nvPicPr>
            <p:cNvPr id="161" name="Google Shape;161;p29"/>
            <p:cNvPicPr preferRelativeResize="0"/>
            <p:nvPr/>
          </p:nvPicPr>
          <p:blipFill>
            <a:blip r:embed="rId4">
              <a:alphaModFix/>
            </a:blip>
            <a:stretch>
              <a:fillRect/>
            </a:stretch>
          </p:blipFill>
          <p:spPr>
            <a:xfrm>
              <a:off x="4996825" y="1502875"/>
              <a:ext cx="3137850" cy="3066001"/>
            </a:xfrm>
            <a:prstGeom prst="rect">
              <a:avLst/>
            </a:prstGeom>
            <a:noFill/>
            <a:ln>
              <a:noFill/>
            </a:ln>
          </p:spPr>
        </p:pic>
        <p:sp>
          <p:nvSpPr>
            <p:cNvPr id="162" name="Google Shape;162;p29"/>
            <p:cNvSpPr txBox="1"/>
            <p:nvPr/>
          </p:nvSpPr>
          <p:spPr>
            <a:xfrm>
              <a:off x="4818850" y="1031460"/>
              <a:ext cx="34938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Recommendation Systems</a:t>
              </a:r>
              <a:endParaRPr b="1">
                <a:solidFill>
                  <a:srgbClr val="2DB82D"/>
                </a:solidFill>
                <a:latin typeface="Comfortaa"/>
                <a:ea typeface="Comfortaa"/>
                <a:cs typeface="Comfortaa"/>
                <a:sym typeface="Comfortaa"/>
              </a:endParaRPr>
            </a:p>
          </p:txBody>
        </p:sp>
      </p:grpSp>
      <p:cxnSp>
        <p:nvCxnSpPr>
          <p:cNvPr id="163" name="Google Shape;163;p29"/>
          <p:cNvCxnSpPr/>
          <p:nvPr/>
        </p:nvCxnSpPr>
        <p:spPr>
          <a:xfrm>
            <a:off x="4572000" y="1031450"/>
            <a:ext cx="0" cy="3768900"/>
          </a:xfrm>
          <a:prstGeom prst="straightConnector1">
            <a:avLst/>
          </a:prstGeom>
          <a:noFill/>
          <a:ln cap="flat" cmpd="sng" w="19050">
            <a:solidFill>
              <a:srgbClr val="FF99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cxnSp>
        <p:nvCxnSpPr>
          <p:cNvPr id="168" name="Google Shape;168;p30"/>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sp>
        <p:nvSpPr>
          <p:cNvPr id="169" name="Google Shape;169;p30"/>
          <p:cNvSpPr txBox="1"/>
          <p:nvPr/>
        </p:nvSpPr>
        <p:spPr>
          <a:xfrm>
            <a:off x="962850" y="190125"/>
            <a:ext cx="7218300" cy="46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85% of all items purchased come from 35% of the aisles</a:t>
            </a:r>
            <a:endParaRPr b="1" sz="1800">
              <a:solidFill>
                <a:srgbClr val="2DB82D"/>
              </a:solidFill>
              <a:latin typeface="Comfortaa"/>
              <a:ea typeface="Comfortaa"/>
              <a:cs typeface="Comfortaa"/>
              <a:sym typeface="Comfortaa"/>
            </a:endParaRPr>
          </a:p>
        </p:txBody>
      </p:sp>
      <p:grpSp>
        <p:nvGrpSpPr>
          <p:cNvPr id="170" name="Google Shape;170;p30"/>
          <p:cNvGrpSpPr/>
          <p:nvPr/>
        </p:nvGrpSpPr>
        <p:grpSpPr>
          <a:xfrm>
            <a:off x="452838" y="901859"/>
            <a:ext cx="4872299" cy="4057395"/>
            <a:chOff x="392338" y="870034"/>
            <a:chExt cx="4872299" cy="4057395"/>
          </a:xfrm>
        </p:grpSpPr>
        <p:pic>
          <p:nvPicPr>
            <p:cNvPr id="171" name="Google Shape;171;p30"/>
            <p:cNvPicPr preferRelativeResize="0"/>
            <p:nvPr/>
          </p:nvPicPr>
          <p:blipFill>
            <a:blip r:embed="rId3">
              <a:alphaModFix/>
            </a:blip>
            <a:stretch>
              <a:fillRect/>
            </a:stretch>
          </p:blipFill>
          <p:spPr>
            <a:xfrm>
              <a:off x="392338" y="870034"/>
              <a:ext cx="4805202" cy="4057395"/>
            </a:xfrm>
            <a:prstGeom prst="rect">
              <a:avLst/>
            </a:prstGeom>
            <a:noFill/>
            <a:ln cap="flat" cmpd="sng" w="9525">
              <a:solidFill>
                <a:srgbClr val="B7B7B7"/>
              </a:solidFill>
              <a:prstDash val="solid"/>
              <a:round/>
              <a:headEnd len="sm" w="sm" type="none"/>
              <a:tailEnd len="sm" w="sm" type="none"/>
            </a:ln>
          </p:spPr>
        </p:pic>
        <p:sp>
          <p:nvSpPr>
            <p:cNvPr id="172" name="Google Shape;172;p30"/>
            <p:cNvSpPr/>
            <p:nvPr/>
          </p:nvSpPr>
          <p:spPr>
            <a:xfrm>
              <a:off x="982741" y="2517815"/>
              <a:ext cx="125349" cy="133916"/>
            </a:xfrm>
            <a:prstGeom prst="ellipse">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p:nvPr/>
          </p:nvSpPr>
          <p:spPr>
            <a:xfrm>
              <a:off x="5034729" y="966187"/>
              <a:ext cx="125349" cy="133916"/>
            </a:xfrm>
            <a:prstGeom prst="ellipse">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nvSpPr>
          <p:spPr>
            <a:xfrm>
              <a:off x="1049550" y="2450850"/>
              <a:ext cx="394037" cy="2678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DB82D"/>
                  </a:solidFill>
                </a:rPr>
                <a:t>31</a:t>
              </a:r>
              <a:r>
                <a:rPr lang="en" sz="600">
                  <a:solidFill>
                    <a:srgbClr val="2DB82D"/>
                  </a:solidFill>
                </a:rPr>
                <a:t>%</a:t>
              </a:r>
              <a:endParaRPr sz="600">
                <a:solidFill>
                  <a:srgbClr val="2DB82D"/>
                </a:solidFill>
              </a:endParaRPr>
            </a:p>
          </p:txBody>
        </p:sp>
        <p:sp>
          <p:nvSpPr>
            <p:cNvPr id="175" name="Google Shape;175;p30"/>
            <p:cNvSpPr txBox="1"/>
            <p:nvPr/>
          </p:nvSpPr>
          <p:spPr>
            <a:xfrm>
              <a:off x="4832298" y="1033150"/>
              <a:ext cx="432338" cy="2678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DB82D"/>
                  </a:solidFill>
                </a:rPr>
                <a:t>85</a:t>
              </a:r>
              <a:r>
                <a:rPr lang="en" sz="600">
                  <a:solidFill>
                    <a:srgbClr val="2DB82D"/>
                  </a:solidFill>
                </a:rPr>
                <a:t>%</a:t>
              </a:r>
              <a:endParaRPr sz="600">
                <a:solidFill>
                  <a:srgbClr val="2DB82D"/>
                </a:solidFill>
              </a:endParaRPr>
            </a:p>
          </p:txBody>
        </p:sp>
      </p:grpSp>
      <p:sp>
        <p:nvSpPr>
          <p:cNvPr id="176" name="Google Shape;176;p30"/>
          <p:cNvSpPr txBox="1"/>
          <p:nvPr/>
        </p:nvSpPr>
        <p:spPr>
          <a:xfrm>
            <a:off x="5325125" y="905725"/>
            <a:ext cx="3366000" cy="40575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just">
              <a:spcBef>
                <a:spcPts val="0"/>
              </a:spcBef>
              <a:spcAft>
                <a:spcPts val="0"/>
              </a:spcAft>
              <a:buSzPts val="1000"/>
              <a:buFont typeface="Comfortaa Regular"/>
              <a:buChar char="●"/>
            </a:pPr>
            <a:r>
              <a:rPr lang="en" sz="1000">
                <a:latin typeface="Comfortaa Regular"/>
                <a:ea typeface="Comfortaa Regular"/>
                <a:cs typeface="Comfortaa Regular"/>
                <a:sym typeface="Comfortaa Regular"/>
              </a:rPr>
              <a:t>31% of all products purchased via Instacart are from 4 aisles - fresh fruits, fresh vegetables, packaged vegetables fruits, yogurt</a:t>
            </a:r>
            <a:endParaRPr sz="1000">
              <a:latin typeface="Comfortaa Regular"/>
              <a:ea typeface="Comfortaa Regular"/>
              <a:cs typeface="Comfortaa Regular"/>
              <a:sym typeface="Comfortaa Regular"/>
            </a:endParaRPr>
          </a:p>
          <a:p>
            <a:pPr indent="0" lvl="0" marL="457200" rtl="0" algn="just">
              <a:spcBef>
                <a:spcPts val="0"/>
              </a:spcBef>
              <a:spcAft>
                <a:spcPts val="0"/>
              </a:spcAft>
              <a:buNone/>
            </a:pPr>
            <a:r>
              <a:t/>
            </a:r>
            <a:endParaRPr sz="1000">
              <a:latin typeface="Comfortaa Regular"/>
              <a:ea typeface="Comfortaa Regular"/>
              <a:cs typeface="Comfortaa Regular"/>
              <a:sym typeface="Comfortaa Regular"/>
            </a:endParaRPr>
          </a:p>
          <a:p>
            <a:pPr indent="-292100" lvl="0" marL="457200" rtl="0" algn="just">
              <a:spcBef>
                <a:spcPts val="0"/>
              </a:spcBef>
              <a:spcAft>
                <a:spcPts val="0"/>
              </a:spcAft>
              <a:buSzPts val="1000"/>
              <a:buFont typeface="Comfortaa Regular"/>
              <a:buChar char="●"/>
            </a:pPr>
            <a:r>
              <a:rPr lang="en" sz="1000">
                <a:latin typeface="Comfortaa Regular"/>
                <a:ea typeface="Comfortaa Regular"/>
                <a:cs typeface="Comfortaa Regular"/>
                <a:sym typeface="Comfortaa Regular"/>
              </a:rPr>
              <a:t>85% of all products purchased via Instacart come from 50 aisles</a:t>
            </a:r>
            <a:endParaRPr sz="1000">
              <a:latin typeface="Comfortaa Regular"/>
              <a:ea typeface="Comfortaa Regular"/>
              <a:cs typeface="Comfortaa Regular"/>
              <a:sym typeface="Comfortaa Regular"/>
            </a:endParaRPr>
          </a:p>
          <a:p>
            <a:pPr indent="0" lvl="0" marL="457200" rtl="0" algn="just">
              <a:spcBef>
                <a:spcPts val="0"/>
              </a:spcBef>
              <a:spcAft>
                <a:spcPts val="0"/>
              </a:spcAft>
              <a:buNone/>
            </a:pPr>
            <a:r>
              <a:t/>
            </a:r>
            <a:endParaRPr sz="1000">
              <a:latin typeface="Comfortaa Regular"/>
              <a:ea typeface="Comfortaa Regular"/>
              <a:cs typeface="Comfortaa Regular"/>
              <a:sym typeface="Comfortaa Regular"/>
            </a:endParaRPr>
          </a:p>
          <a:p>
            <a:pPr indent="-292100" lvl="0" marL="457200" rtl="0" algn="just">
              <a:spcBef>
                <a:spcPts val="0"/>
              </a:spcBef>
              <a:spcAft>
                <a:spcPts val="0"/>
              </a:spcAft>
              <a:buSzPts val="1000"/>
              <a:buFont typeface="Comfortaa Regular"/>
              <a:buChar char="●"/>
            </a:pPr>
            <a:r>
              <a:rPr lang="en" sz="1000">
                <a:solidFill>
                  <a:schemeClr val="dk1"/>
                </a:solidFill>
                <a:latin typeface="Comfortaa Regular"/>
                <a:ea typeface="Comfortaa Regular"/>
                <a:cs typeface="Comfortaa Regular"/>
                <a:sym typeface="Comfortaa Regular"/>
              </a:rPr>
              <a:t>We will use these top 50 aisles to observe the behavior of our customers in order to segment them</a:t>
            </a:r>
            <a:endParaRPr sz="1000">
              <a:latin typeface="Comfortaa Regular"/>
              <a:ea typeface="Comfortaa Regular"/>
              <a:cs typeface="Comfortaa Regular"/>
              <a:sym typeface="Comfortaa Regul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1"/>
          <p:cNvSpPr txBox="1"/>
          <p:nvPr/>
        </p:nvSpPr>
        <p:spPr>
          <a:xfrm>
            <a:off x="997500" y="251225"/>
            <a:ext cx="71490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KNN over PCA output provides well separated clusters</a:t>
            </a:r>
            <a:endParaRPr b="1" sz="1800">
              <a:solidFill>
                <a:srgbClr val="2DB82D"/>
              </a:solidFill>
              <a:latin typeface="Comfortaa"/>
              <a:ea typeface="Comfortaa"/>
              <a:cs typeface="Comfortaa"/>
              <a:sym typeface="Comfortaa"/>
            </a:endParaRPr>
          </a:p>
        </p:txBody>
      </p:sp>
      <p:cxnSp>
        <p:nvCxnSpPr>
          <p:cNvPr id="182" name="Google Shape;182;p31"/>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pic>
        <p:nvPicPr>
          <p:cNvPr id="183" name="Google Shape;183;p31"/>
          <p:cNvPicPr preferRelativeResize="0"/>
          <p:nvPr/>
        </p:nvPicPr>
        <p:blipFill>
          <a:blip r:embed="rId3">
            <a:alphaModFix/>
          </a:blip>
          <a:stretch>
            <a:fillRect/>
          </a:stretch>
        </p:blipFill>
        <p:spPr>
          <a:xfrm>
            <a:off x="3298025" y="892376"/>
            <a:ext cx="2130749" cy="1832174"/>
          </a:xfrm>
          <a:prstGeom prst="rect">
            <a:avLst/>
          </a:prstGeom>
          <a:noFill/>
          <a:ln>
            <a:noFill/>
          </a:ln>
        </p:spPr>
      </p:pic>
      <p:pic>
        <p:nvPicPr>
          <p:cNvPr id="184" name="Google Shape;184;p31"/>
          <p:cNvPicPr preferRelativeResize="0"/>
          <p:nvPr/>
        </p:nvPicPr>
        <p:blipFill>
          <a:blip r:embed="rId4">
            <a:alphaModFix/>
          </a:blip>
          <a:stretch>
            <a:fillRect/>
          </a:stretch>
        </p:blipFill>
        <p:spPr>
          <a:xfrm>
            <a:off x="5345025" y="2118450"/>
            <a:ext cx="3411898" cy="2925051"/>
          </a:xfrm>
          <a:prstGeom prst="rect">
            <a:avLst/>
          </a:prstGeom>
          <a:noFill/>
          <a:ln>
            <a:noFill/>
          </a:ln>
        </p:spPr>
      </p:pic>
      <p:sp>
        <p:nvSpPr>
          <p:cNvPr id="185" name="Google Shape;185;p31"/>
          <p:cNvSpPr/>
          <p:nvPr/>
        </p:nvSpPr>
        <p:spPr>
          <a:xfrm>
            <a:off x="3509675" y="1313975"/>
            <a:ext cx="613800" cy="613800"/>
          </a:xfrm>
          <a:prstGeom prst="ellipse">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31"/>
          <p:cNvCxnSpPr>
            <a:stCxn id="185" idx="5"/>
            <a:endCxn id="184" idx="0"/>
          </p:cNvCxnSpPr>
          <p:nvPr/>
        </p:nvCxnSpPr>
        <p:spPr>
          <a:xfrm>
            <a:off x="4033586" y="1837886"/>
            <a:ext cx="3017400" cy="28050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31"/>
          <p:cNvSpPr txBox="1"/>
          <p:nvPr/>
        </p:nvSpPr>
        <p:spPr>
          <a:xfrm>
            <a:off x="613750" y="924975"/>
            <a:ext cx="2429100" cy="1193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mfortaa"/>
                <a:ea typeface="Comfortaa"/>
                <a:cs typeface="Comfortaa"/>
                <a:sym typeface="Comfortaa"/>
              </a:rPr>
              <a:t>We use PCA to reduce the dimensionality from user behavior in 50 aisles down to 2 components that capture ~60% of the variance</a:t>
            </a:r>
            <a:endParaRPr sz="1200">
              <a:latin typeface="Comfortaa"/>
              <a:ea typeface="Comfortaa"/>
              <a:cs typeface="Comfortaa"/>
              <a:sym typeface="Comfortaa"/>
            </a:endParaRPr>
          </a:p>
        </p:txBody>
      </p:sp>
      <p:pic>
        <p:nvPicPr>
          <p:cNvPr id="188" name="Google Shape;188;p31"/>
          <p:cNvPicPr preferRelativeResize="0"/>
          <p:nvPr/>
        </p:nvPicPr>
        <p:blipFill>
          <a:blip r:embed="rId5">
            <a:alphaModFix/>
          </a:blip>
          <a:stretch>
            <a:fillRect/>
          </a:stretch>
        </p:blipFill>
        <p:spPr>
          <a:xfrm>
            <a:off x="152400" y="2270775"/>
            <a:ext cx="2993225" cy="25319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nvSpPr>
        <p:spPr>
          <a:xfrm>
            <a:off x="1066650" y="251225"/>
            <a:ext cx="7010700" cy="53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Cluster Statistics</a:t>
            </a:r>
            <a:endParaRPr b="1" sz="1800">
              <a:solidFill>
                <a:srgbClr val="2DB82D"/>
              </a:solidFill>
              <a:latin typeface="Comfortaa"/>
              <a:ea typeface="Comfortaa"/>
              <a:cs typeface="Comfortaa"/>
              <a:sym typeface="Comfortaa"/>
            </a:endParaRPr>
          </a:p>
        </p:txBody>
      </p:sp>
      <p:cxnSp>
        <p:nvCxnSpPr>
          <p:cNvPr id="194" name="Google Shape;194;p32"/>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cxnSp>
        <p:nvCxnSpPr>
          <p:cNvPr id="195" name="Google Shape;195;p32"/>
          <p:cNvCxnSpPr/>
          <p:nvPr/>
        </p:nvCxnSpPr>
        <p:spPr>
          <a:xfrm flipH="1">
            <a:off x="3167750" y="1241675"/>
            <a:ext cx="3000" cy="2991000"/>
          </a:xfrm>
          <a:prstGeom prst="straightConnector1">
            <a:avLst/>
          </a:prstGeom>
          <a:noFill/>
          <a:ln cap="flat" cmpd="sng" w="19050">
            <a:solidFill>
              <a:srgbClr val="FF9900"/>
            </a:solidFill>
            <a:prstDash val="solid"/>
            <a:round/>
            <a:headEnd len="med" w="med" type="none"/>
            <a:tailEnd len="med" w="med" type="none"/>
          </a:ln>
        </p:spPr>
      </p:cxnSp>
      <p:cxnSp>
        <p:nvCxnSpPr>
          <p:cNvPr id="196" name="Google Shape;196;p32"/>
          <p:cNvCxnSpPr/>
          <p:nvPr/>
        </p:nvCxnSpPr>
        <p:spPr>
          <a:xfrm>
            <a:off x="6169625" y="1227725"/>
            <a:ext cx="3000" cy="3018900"/>
          </a:xfrm>
          <a:prstGeom prst="straightConnector1">
            <a:avLst/>
          </a:prstGeom>
          <a:noFill/>
          <a:ln cap="flat" cmpd="sng" w="19050">
            <a:solidFill>
              <a:srgbClr val="FF9900"/>
            </a:solidFill>
            <a:prstDash val="solid"/>
            <a:round/>
            <a:headEnd len="med" w="med" type="none"/>
            <a:tailEnd len="med" w="med" type="none"/>
          </a:ln>
        </p:spPr>
      </p:cxnSp>
      <p:grpSp>
        <p:nvGrpSpPr>
          <p:cNvPr id="197" name="Google Shape;197;p32"/>
          <p:cNvGrpSpPr/>
          <p:nvPr/>
        </p:nvGrpSpPr>
        <p:grpSpPr>
          <a:xfrm>
            <a:off x="325425" y="1071750"/>
            <a:ext cx="2552100" cy="1506625"/>
            <a:chOff x="325425" y="1071750"/>
            <a:chExt cx="2552100" cy="1506625"/>
          </a:xfrm>
        </p:grpSpPr>
        <p:sp>
          <p:nvSpPr>
            <p:cNvPr id="198" name="Google Shape;198;p32"/>
            <p:cNvSpPr txBox="1"/>
            <p:nvPr/>
          </p:nvSpPr>
          <p:spPr>
            <a:xfrm>
              <a:off x="760575" y="1797475"/>
              <a:ext cx="1681800" cy="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2DB82D"/>
                  </a:solidFill>
                  <a:latin typeface="Comfortaa"/>
                  <a:ea typeface="Comfortaa"/>
                  <a:cs typeface="Comfortaa"/>
                  <a:sym typeface="Comfortaa"/>
                </a:rPr>
                <a:t>% Customers: 81%</a:t>
              </a:r>
              <a:endParaRPr b="1" sz="1200">
                <a:solidFill>
                  <a:srgbClr val="2DB82D"/>
                </a:solidFill>
                <a:latin typeface="Comfortaa"/>
                <a:ea typeface="Comfortaa"/>
                <a:cs typeface="Comfortaa"/>
                <a:sym typeface="Comfortaa"/>
              </a:endParaRPr>
            </a:p>
            <a:p>
              <a:pPr indent="0" lvl="0" marL="0" marR="0" rtl="0" algn="ctr">
                <a:lnSpc>
                  <a:spcPct val="100000"/>
                </a:lnSpc>
                <a:spcBef>
                  <a:spcPts val="0"/>
                </a:spcBef>
                <a:spcAft>
                  <a:spcPts val="0"/>
                </a:spcAft>
                <a:buNone/>
              </a:pPr>
              <a:r>
                <a:t/>
              </a:r>
              <a:endParaRPr b="1" sz="1200">
                <a:solidFill>
                  <a:srgbClr val="2DB82D"/>
                </a:solidFill>
                <a:latin typeface="Comfortaa"/>
                <a:ea typeface="Comfortaa"/>
                <a:cs typeface="Comfortaa"/>
                <a:sym typeface="Comfortaa"/>
              </a:endParaRPr>
            </a:p>
            <a:p>
              <a:pPr indent="0" lvl="0" marL="0" marR="0" rtl="0" algn="ctr">
                <a:lnSpc>
                  <a:spcPct val="100000"/>
                </a:lnSpc>
                <a:spcBef>
                  <a:spcPts val="0"/>
                </a:spcBef>
                <a:spcAft>
                  <a:spcPts val="0"/>
                </a:spcAft>
                <a:buNone/>
              </a:pPr>
              <a:r>
                <a:rPr b="1" lang="en" sz="1200">
                  <a:solidFill>
                    <a:srgbClr val="2DB82D"/>
                  </a:solidFill>
                  <a:latin typeface="Comfortaa"/>
                  <a:ea typeface="Comfortaa"/>
                  <a:cs typeface="Comfortaa"/>
                  <a:sym typeface="Comfortaa"/>
                </a:rPr>
                <a:t>%Orders: 54%</a:t>
              </a:r>
              <a:endParaRPr b="1" sz="1200">
                <a:solidFill>
                  <a:srgbClr val="2DB82D"/>
                </a:solidFill>
                <a:latin typeface="Comfortaa"/>
                <a:ea typeface="Comfortaa"/>
                <a:cs typeface="Comfortaa"/>
                <a:sym typeface="Comfortaa"/>
              </a:endParaRPr>
            </a:p>
            <a:p>
              <a:pPr indent="0" lvl="0" marL="0" marR="0" rtl="0" algn="ctr">
                <a:lnSpc>
                  <a:spcPct val="100000"/>
                </a:lnSpc>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a:p>
              <a:pPr indent="0" lvl="0" marL="0" marR="0" rtl="0" algn="ctr">
                <a:lnSpc>
                  <a:spcPct val="100000"/>
                </a:lnSpc>
                <a:spcBef>
                  <a:spcPts val="0"/>
                </a:spcBef>
                <a:spcAft>
                  <a:spcPts val="0"/>
                </a:spcAft>
                <a:buNone/>
              </a:pPr>
              <a:r>
                <a:t/>
              </a:r>
              <a:endParaRPr b="1" sz="1200">
                <a:solidFill>
                  <a:srgbClr val="2DB82D"/>
                </a:solidFill>
                <a:latin typeface="Comfortaa"/>
                <a:ea typeface="Comfortaa"/>
                <a:cs typeface="Comfortaa"/>
                <a:sym typeface="Comfortaa"/>
              </a:endParaRPr>
            </a:p>
            <a:p>
              <a:pPr indent="0" lvl="0" marL="0" marR="0" rtl="0" algn="ctr">
                <a:lnSpc>
                  <a:spcPct val="100000"/>
                </a:lnSpc>
                <a:spcBef>
                  <a:spcPts val="0"/>
                </a:spcBef>
                <a:spcAft>
                  <a:spcPts val="0"/>
                </a:spcAft>
                <a:buNone/>
              </a:pPr>
              <a:r>
                <a:t/>
              </a:r>
              <a:endParaRPr b="1" sz="1200">
                <a:solidFill>
                  <a:srgbClr val="2DB82D"/>
                </a:solidFill>
                <a:latin typeface="Comfortaa"/>
                <a:ea typeface="Comfortaa"/>
                <a:cs typeface="Comfortaa"/>
                <a:sym typeface="Comfortaa"/>
              </a:endParaRPr>
            </a:p>
          </p:txBody>
        </p:sp>
        <p:grpSp>
          <p:nvGrpSpPr>
            <p:cNvPr id="199" name="Google Shape;199;p32"/>
            <p:cNvGrpSpPr/>
            <p:nvPr/>
          </p:nvGrpSpPr>
          <p:grpSpPr>
            <a:xfrm>
              <a:off x="325425" y="1071750"/>
              <a:ext cx="2552100" cy="588600"/>
              <a:chOff x="227350" y="1035775"/>
              <a:chExt cx="2552100" cy="588600"/>
            </a:xfrm>
          </p:grpSpPr>
          <p:sp>
            <p:nvSpPr>
              <p:cNvPr id="200" name="Google Shape;200;p32"/>
              <p:cNvSpPr txBox="1"/>
              <p:nvPr/>
            </p:nvSpPr>
            <p:spPr>
              <a:xfrm>
                <a:off x="227350" y="1113775"/>
                <a:ext cx="25521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Cluster 0</a:t>
                </a:r>
                <a:endParaRPr b="1">
                  <a:solidFill>
                    <a:srgbClr val="2DB82D"/>
                  </a:solidFill>
                  <a:latin typeface="Comfortaa"/>
                  <a:ea typeface="Comfortaa"/>
                  <a:cs typeface="Comfortaa"/>
                  <a:sym typeface="Comfortaa"/>
                </a:endParaRPr>
              </a:p>
            </p:txBody>
          </p:sp>
          <p:sp>
            <p:nvSpPr>
              <p:cNvPr id="201" name="Google Shape;201;p32"/>
              <p:cNvSpPr/>
              <p:nvPr/>
            </p:nvSpPr>
            <p:spPr>
              <a:xfrm>
                <a:off x="662500" y="1035775"/>
                <a:ext cx="1681800" cy="588600"/>
              </a:xfrm>
              <a:prstGeom prst="ellipse">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u="sng">
                  <a:solidFill>
                    <a:srgbClr val="2DB82D"/>
                  </a:solidFill>
                  <a:latin typeface="Comfortaa"/>
                  <a:ea typeface="Comfortaa"/>
                  <a:cs typeface="Comfortaa"/>
                  <a:sym typeface="Comfortaa"/>
                </a:endParaRPr>
              </a:p>
            </p:txBody>
          </p:sp>
        </p:grpSp>
      </p:grpSp>
      <p:grpSp>
        <p:nvGrpSpPr>
          <p:cNvPr id="202" name="Google Shape;202;p32"/>
          <p:cNvGrpSpPr/>
          <p:nvPr/>
        </p:nvGrpSpPr>
        <p:grpSpPr>
          <a:xfrm>
            <a:off x="6581325" y="992150"/>
            <a:ext cx="2177100" cy="1579425"/>
            <a:chOff x="6581325" y="992150"/>
            <a:chExt cx="2177100" cy="1579425"/>
          </a:xfrm>
        </p:grpSpPr>
        <p:sp>
          <p:nvSpPr>
            <p:cNvPr id="203" name="Google Shape;203;p32"/>
            <p:cNvSpPr txBox="1"/>
            <p:nvPr/>
          </p:nvSpPr>
          <p:spPr>
            <a:xfrm>
              <a:off x="6828975" y="1790675"/>
              <a:ext cx="1681800" cy="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 Customers: 15%</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rPr b="1" lang="en" sz="1200">
                  <a:solidFill>
                    <a:srgbClr val="2DB82D"/>
                  </a:solidFill>
                  <a:latin typeface="Comfortaa"/>
                  <a:ea typeface="Comfortaa"/>
                  <a:cs typeface="Comfortaa"/>
                  <a:sym typeface="Comfortaa"/>
                </a:rPr>
                <a:t>%Orders: 33%</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p:txBody>
        </p:sp>
        <p:grpSp>
          <p:nvGrpSpPr>
            <p:cNvPr id="204" name="Google Shape;204;p32"/>
            <p:cNvGrpSpPr/>
            <p:nvPr/>
          </p:nvGrpSpPr>
          <p:grpSpPr>
            <a:xfrm>
              <a:off x="6581325" y="992150"/>
              <a:ext cx="2177100" cy="588600"/>
              <a:chOff x="6093475" y="1035775"/>
              <a:chExt cx="2177100" cy="588600"/>
            </a:xfrm>
          </p:grpSpPr>
          <p:sp>
            <p:nvSpPr>
              <p:cNvPr id="205" name="Google Shape;205;p32"/>
              <p:cNvSpPr txBox="1"/>
              <p:nvPr/>
            </p:nvSpPr>
            <p:spPr>
              <a:xfrm>
                <a:off x="6093475" y="1113775"/>
                <a:ext cx="21771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Cluster 2</a:t>
                </a:r>
                <a:endParaRPr b="1">
                  <a:solidFill>
                    <a:srgbClr val="2DB82D"/>
                  </a:solidFill>
                  <a:latin typeface="Comfortaa"/>
                  <a:ea typeface="Comfortaa"/>
                  <a:cs typeface="Comfortaa"/>
                  <a:sym typeface="Comfortaa"/>
                </a:endParaRPr>
              </a:p>
            </p:txBody>
          </p:sp>
          <p:sp>
            <p:nvSpPr>
              <p:cNvPr id="206" name="Google Shape;206;p32"/>
              <p:cNvSpPr/>
              <p:nvPr/>
            </p:nvSpPr>
            <p:spPr>
              <a:xfrm>
                <a:off x="6341125" y="1035775"/>
                <a:ext cx="1681800" cy="588600"/>
              </a:xfrm>
              <a:prstGeom prst="ellipse">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b="1" u="sng">
                  <a:solidFill>
                    <a:srgbClr val="2DB82D"/>
                  </a:solidFill>
                  <a:latin typeface="Comfortaa"/>
                  <a:ea typeface="Comfortaa"/>
                  <a:cs typeface="Comfortaa"/>
                  <a:sym typeface="Comfortaa"/>
                </a:endParaRPr>
              </a:p>
            </p:txBody>
          </p:sp>
        </p:grpSp>
      </p:grpSp>
      <p:grpSp>
        <p:nvGrpSpPr>
          <p:cNvPr id="207" name="Google Shape;207;p32"/>
          <p:cNvGrpSpPr/>
          <p:nvPr/>
        </p:nvGrpSpPr>
        <p:grpSpPr>
          <a:xfrm>
            <a:off x="3762647" y="1035763"/>
            <a:ext cx="1681803" cy="1542613"/>
            <a:chOff x="3762647" y="1035763"/>
            <a:chExt cx="1681803" cy="1542613"/>
          </a:xfrm>
        </p:grpSpPr>
        <p:sp>
          <p:nvSpPr>
            <p:cNvPr id="208" name="Google Shape;208;p32"/>
            <p:cNvSpPr txBox="1"/>
            <p:nvPr/>
          </p:nvSpPr>
          <p:spPr>
            <a:xfrm>
              <a:off x="3762647" y="1797475"/>
              <a:ext cx="1681800" cy="7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 Customers: 4%</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rPr b="1" lang="en" sz="1200">
                  <a:solidFill>
                    <a:srgbClr val="2DB82D"/>
                  </a:solidFill>
                  <a:latin typeface="Comfortaa"/>
                  <a:ea typeface="Comfortaa"/>
                  <a:cs typeface="Comfortaa"/>
                  <a:sym typeface="Comfortaa"/>
                </a:rPr>
                <a:t>%Orders: 13%</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p:txBody>
        </p:sp>
        <p:grpSp>
          <p:nvGrpSpPr>
            <p:cNvPr id="209" name="Google Shape;209;p32"/>
            <p:cNvGrpSpPr/>
            <p:nvPr/>
          </p:nvGrpSpPr>
          <p:grpSpPr>
            <a:xfrm>
              <a:off x="3762650" y="1035763"/>
              <a:ext cx="1681800" cy="588600"/>
              <a:chOff x="3579325" y="1035775"/>
              <a:chExt cx="1681800" cy="588600"/>
            </a:xfrm>
          </p:grpSpPr>
          <p:sp>
            <p:nvSpPr>
              <p:cNvPr id="210" name="Google Shape;210;p32"/>
              <p:cNvSpPr txBox="1"/>
              <p:nvPr/>
            </p:nvSpPr>
            <p:spPr>
              <a:xfrm>
                <a:off x="3682825" y="1113763"/>
                <a:ext cx="1474800" cy="43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DB82D"/>
                    </a:solidFill>
                    <a:latin typeface="Comfortaa"/>
                    <a:ea typeface="Comfortaa"/>
                    <a:cs typeface="Comfortaa"/>
                    <a:sym typeface="Comfortaa"/>
                  </a:rPr>
                  <a:t>Cluster 1</a:t>
                </a:r>
                <a:endParaRPr b="1">
                  <a:solidFill>
                    <a:srgbClr val="2DB82D"/>
                  </a:solidFill>
                  <a:latin typeface="Comfortaa"/>
                  <a:ea typeface="Comfortaa"/>
                  <a:cs typeface="Comfortaa"/>
                  <a:sym typeface="Comfortaa"/>
                </a:endParaRPr>
              </a:p>
            </p:txBody>
          </p:sp>
          <p:sp>
            <p:nvSpPr>
              <p:cNvPr id="211" name="Google Shape;211;p32"/>
              <p:cNvSpPr/>
              <p:nvPr/>
            </p:nvSpPr>
            <p:spPr>
              <a:xfrm>
                <a:off x="3579325" y="1035775"/>
                <a:ext cx="1681800" cy="588600"/>
              </a:xfrm>
              <a:prstGeom prst="ellipse">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b="1" u="sng">
                  <a:solidFill>
                    <a:srgbClr val="2DB82D"/>
                  </a:solidFill>
                  <a:latin typeface="Comfortaa"/>
                  <a:ea typeface="Comfortaa"/>
                  <a:cs typeface="Comfortaa"/>
                  <a:sym typeface="Comfortaa"/>
                </a:endParaRPr>
              </a:p>
            </p:txBody>
          </p:sp>
        </p:grpSp>
      </p:grpSp>
      <p:grpSp>
        <p:nvGrpSpPr>
          <p:cNvPr id="212" name="Google Shape;212;p32"/>
          <p:cNvGrpSpPr/>
          <p:nvPr/>
        </p:nvGrpSpPr>
        <p:grpSpPr>
          <a:xfrm>
            <a:off x="141375" y="2751475"/>
            <a:ext cx="2920200" cy="2146000"/>
            <a:chOff x="141375" y="2751475"/>
            <a:chExt cx="2920200" cy="2146000"/>
          </a:xfrm>
        </p:grpSpPr>
        <p:sp>
          <p:nvSpPr>
            <p:cNvPr id="213" name="Google Shape;213;p32"/>
            <p:cNvSpPr txBox="1"/>
            <p:nvPr/>
          </p:nvSpPr>
          <p:spPr>
            <a:xfrm>
              <a:off x="141375" y="3289475"/>
              <a:ext cx="2920200" cy="160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F0000"/>
                  </a:solidFill>
                  <a:latin typeface="Comfortaa"/>
                  <a:ea typeface="Comfortaa"/>
                  <a:cs typeface="Comfortaa"/>
                  <a:sym typeface="Comfortaa"/>
                </a:rPr>
                <a:t>Median Orders: 7</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F0000"/>
                  </a:solidFill>
                  <a:latin typeface="Comfortaa"/>
                  <a:ea typeface="Comfortaa"/>
                  <a:cs typeface="Comfortaa"/>
                  <a:sym typeface="Comfortaa"/>
                </a:rPr>
                <a:t>Median Order Gap: 16</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F0000"/>
                  </a:solidFill>
                  <a:latin typeface="Comfortaa"/>
                  <a:ea typeface="Comfortaa"/>
                  <a:cs typeface="Comfortaa"/>
                  <a:sym typeface="Comfortaa"/>
                </a:rPr>
                <a:t>Median Basket Size (Variety): 6.8</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F0000"/>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F0000"/>
                  </a:solidFill>
                  <a:latin typeface="Comfortaa"/>
                  <a:ea typeface="Comfortaa"/>
                  <a:cs typeface="Comfortaa"/>
                  <a:sym typeface="Comfortaa"/>
                </a:rPr>
                <a:t>Avg Basket Reorder Share: 50%</a:t>
              </a:r>
              <a:endParaRPr b="1" sz="1200">
                <a:solidFill>
                  <a:srgbClr val="FF0000"/>
                </a:solidFill>
                <a:latin typeface="Comfortaa"/>
                <a:ea typeface="Comfortaa"/>
                <a:cs typeface="Comfortaa"/>
                <a:sym typeface="Comfortaa"/>
              </a:endParaRPr>
            </a:p>
            <a:p>
              <a:pPr indent="0" lvl="0" marL="0" rtl="0" algn="ctr">
                <a:spcBef>
                  <a:spcPts val="0"/>
                </a:spcBef>
                <a:spcAft>
                  <a:spcPts val="0"/>
                </a:spcAft>
                <a:buNone/>
              </a:pPr>
              <a:r>
                <a:t/>
              </a:r>
              <a:endParaRPr>
                <a:solidFill>
                  <a:srgbClr val="FF0000"/>
                </a:solidFill>
              </a:endParaRPr>
            </a:p>
          </p:txBody>
        </p:sp>
        <p:sp>
          <p:nvSpPr>
            <p:cNvPr id="214" name="Google Shape;214;p32"/>
            <p:cNvSpPr txBox="1"/>
            <p:nvPr/>
          </p:nvSpPr>
          <p:spPr>
            <a:xfrm>
              <a:off x="760575" y="2751475"/>
              <a:ext cx="1681800" cy="4605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2DB82D"/>
                  </a:solidFill>
                  <a:latin typeface="Comfortaa"/>
                  <a:ea typeface="Comfortaa"/>
                  <a:cs typeface="Comfortaa"/>
                  <a:sym typeface="Comfortaa"/>
                </a:rPr>
                <a:t>Customer Stats</a:t>
              </a:r>
              <a:endParaRPr/>
            </a:p>
          </p:txBody>
        </p:sp>
      </p:grpSp>
      <p:grpSp>
        <p:nvGrpSpPr>
          <p:cNvPr id="215" name="Google Shape;215;p32"/>
          <p:cNvGrpSpPr/>
          <p:nvPr/>
        </p:nvGrpSpPr>
        <p:grpSpPr>
          <a:xfrm>
            <a:off x="3276925" y="2751475"/>
            <a:ext cx="2790900" cy="2165400"/>
            <a:chOff x="3276925" y="2751475"/>
            <a:chExt cx="2790900" cy="2165400"/>
          </a:xfrm>
        </p:grpSpPr>
        <p:sp>
          <p:nvSpPr>
            <p:cNvPr id="216" name="Google Shape;216;p32"/>
            <p:cNvSpPr txBox="1"/>
            <p:nvPr/>
          </p:nvSpPr>
          <p:spPr>
            <a:xfrm>
              <a:off x="3276925" y="3308875"/>
              <a:ext cx="2790900" cy="16080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2DB82D"/>
                  </a:solidFill>
                  <a:latin typeface="Comfortaa"/>
                  <a:ea typeface="Comfortaa"/>
                  <a:cs typeface="Comfortaa"/>
                  <a:sym typeface="Comfortaa"/>
                </a:rPr>
                <a:t>Median Orders: 56</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2DB82D"/>
                  </a:solidFill>
                  <a:latin typeface="Comfortaa"/>
                  <a:ea typeface="Comfortaa"/>
                  <a:cs typeface="Comfortaa"/>
                  <a:sym typeface="Comfortaa"/>
                </a:rPr>
                <a:t>Median Order Gap: 6</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2DB82D"/>
                  </a:solidFill>
                  <a:latin typeface="Comfortaa"/>
                  <a:ea typeface="Comfortaa"/>
                  <a:cs typeface="Comfortaa"/>
                  <a:sym typeface="Comfortaa"/>
                </a:rPr>
                <a:t>Median Basket Size (Variety): 13</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2DB82D"/>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2DB82D"/>
                  </a:solidFill>
                  <a:latin typeface="Comfortaa"/>
                  <a:ea typeface="Comfortaa"/>
                  <a:cs typeface="Comfortaa"/>
                  <a:sym typeface="Comfortaa"/>
                </a:rPr>
                <a:t>Avg Basket Reorder Share: 77%</a:t>
              </a:r>
              <a:endParaRPr b="1" sz="1200">
                <a:solidFill>
                  <a:srgbClr val="2DB82D"/>
                </a:solidFill>
                <a:latin typeface="Comfortaa"/>
                <a:ea typeface="Comfortaa"/>
                <a:cs typeface="Comfortaa"/>
                <a:sym typeface="Comfortaa"/>
              </a:endParaRPr>
            </a:p>
            <a:p>
              <a:pPr indent="0" lvl="0" marL="0" rtl="0" algn="ctr">
                <a:spcBef>
                  <a:spcPts val="0"/>
                </a:spcBef>
                <a:spcAft>
                  <a:spcPts val="0"/>
                </a:spcAft>
                <a:buNone/>
              </a:pPr>
              <a:r>
                <a:t/>
              </a:r>
              <a:endParaRPr/>
            </a:p>
          </p:txBody>
        </p:sp>
        <p:sp>
          <p:nvSpPr>
            <p:cNvPr id="217" name="Google Shape;217;p32"/>
            <p:cNvSpPr txBox="1"/>
            <p:nvPr/>
          </p:nvSpPr>
          <p:spPr>
            <a:xfrm>
              <a:off x="3762650" y="2751475"/>
              <a:ext cx="1681800" cy="4605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2DB82D"/>
                  </a:solidFill>
                  <a:latin typeface="Comfortaa"/>
                  <a:ea typeface="Comfortaa"/>
                  <a:cs typeface="Comfortaa"/>
                  <a:sym typeface="Comfortaa"/>
                </a:rPr>
                <a:t>Customer Stats</a:t>
              </a:r>
              <a:endParaRPr/>
            </a:p>
          </p:txBody>
        </p:sp>
      </p:grpSp>
      <p:grpSp>
        <p:nvGrpSpPr>
          <p:cNvPr id="218" name="Google Shape;218;p32"/>
          <p:cNvGrpSpPr/>
          <p:nvPr/>
        </p:nvGrpSpPr>
        <p:grpSpPr>
          <a:xfrm>
            <a:off x="6274425" y="2737875"/>
            <a:ext cx="2790900" cy="2091200"/>
            <a:chOff x="6274425" y="2737875"/>
            <a:chExt cx="2790900" cy="2091200"/>
          </a:xfrm>
        </p:grpSpPr>
        <p:sp>
          <p:nvSpPr>
            <p:cNvPr id="219" name="Google Shape;219;p32"/>
            <p:cNvSpPr txBox="1"/>
            <p:nvPr/>
          </p:nvSpPr>
          <p:spPr>
            <a:xfrm>
              <a:off x="6274425" y="3357875"/>
              <a:ext cx="2790900" cy="1471200"/>
            </a:xfrm>
            <a:prstGeom prst="rect">
              <a:avLst/>
            </a:prstGeom>
            <a:noFill/>
            <a:ln cap="flat" cmpd="sng" w="9525">
              <a:solidFill>
                <a:srgbClr val="FDA73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FDA739"/>
                  </a:solidFill>
                  <a:latin typeface="Comfortaa"/>
                  <a:ea typeface="Comfortaa"/>
                  <a:cs typeface="Comfortaa"/>
                  <a:sym typeface="Comfortaa"/>
                </a:rPr>
                <a:t>Median Orders: 29</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DA739"/>
                  </a:solidFill>
                  <a:latin typeface="Comfortaa"/>
                  <a:ea typeface="Comfortaa"/>
                  <a:cs typeface="Comfortaa"/>
                  <a:sym typeface="Comfortaa"/>
                </a:rPr>
                <a:t>Median Order Gap: 9.5</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DA739"/>
                  </a:solidFill>
                  <a:latin typeface="Comfortaa"/>
                  <a:ea typeface="Comfortaa"/>
                  <a:cs typeface="Comfortaa"/>
                  <a:sym typeface="Comfortaa"/>
                </a:rPr>
                <a:t>Median Basket Size (Variety): 11</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t/>
              </a:r>
              <a:endParaRPr b="1" sz="1200">
                <a:solidFill>
                  <a:srgbClr val="FDA739"/>
                </a:solidFill>
                <a:latin typeface="Comfortaa"/>
                <a:ea typeface="Comfortaa"/>
                <a:cs typeface="Comfortaa"/>
                <a:sym typeface="Comfortaa"/>
              </a:endParaRPr>
            </a:p>
            <a:p>
              <a:pPr indent="0" lvl="0" marL="0" rtl="0" algn="ctr">
                <a:spcBef>
                  <a:spcPts val="0"/>
                </a:spcBef>
                <a:spcAft>
                  <a:spcPts val="0"/>
                </a:spcAft>
                <a:buClr>
                  <a:schemeClr val="dk1"/>
                </a:buClr>
                <a:buSzPts val="1100"/>
                <a:buFont typeface="Arial"/>
                <a:buNone/>
              </a:pPr>
              <a:r>
                <a:rPr b="1" lang="en" sz="1200">
                  <a:solidFill>
                    <a:srgbClr val="FDA739"/>
                  </a:solidFill>
                  <a:latin typeface="Comfortaa"/>
                  <a:ea typeface="Comfortaa"/>
                  <a:cs typeface="Comfortaa"/>
                  <a:sym typeface="Comfortaa"/>
                </a:rPr>
                <a:t>Avg Basket Reorder Share: 68%</a:t>
              </a:r>
              <a:endParaRPr>
                <a:solidFill>
                  <a:srgbClr val="FDA739"/>
                </a:solidFill>
              </a:endParaRPr>
            </a:p>
          </p:txBody>
        </p:sp>
        <p:sp>
          <p:nvSpPr>
            <p:cNvPr id="220" name="Google Shape;220;p32"/>
            <p:cNvSpPr txBox="1"/>
            <p:nvPr/>
          </p:nvSpPr>
          <p:spPr>
            <a:xfrm>
              <a:off x="6840925" y="2737875"/>
              <a:ext cx="1681800" cy="460500"/>
            </a:xfrm>
            <a:prstGeom prst="rect">
              <a:avLst/>
            </a:prstGeom>
            <a:noFill/>
            <a:ln cap="flat" cmpd="sng" w="9525">
              <a:solidFill>
                <a:srgbClr val="2DB82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2DB82D"/>
                  </a:solidFill>
                  <a:latin typeface="Comfortaa"/>
                  <a:ea typeface="Comfortaa"/>
                  <a:cs typeface="Comfortaa"/>
                  <a:sym typeface="Comfortaa"/>
                </a:rPr>
                <a:t>Customer Stats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3"/>
          <p:cNvSpPr txBox="1"/>
          <p:nvPr/>
        </p:nvSpPr>
        <p:spPr>
          <a:xfrm>
            <a:off x="1858950" y="275525"/>
            <a:ext cx="52890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DB82D"/>
                </a:solidFill>
                <a:latin typeface="Comfortaa"/>
                <a:ea typeface="Comfortaa"/>
                <a:cs typeface="Comfortaa"/>
                <a:sym typeface="Comfortaa"/>
              </a:rPr>
              <a:t>Most of the customers are buying less</a:t>
            </a:r>
            <a:endParaRPr b="1" sz="1800">
              <a:solidFill>
                <a:srgbClr val="2DB82D"/>
              </a:solidFill>
              <a:latin typeface="Comfortaa"/>
              <a:ea typeface="Comfortaa"/>
              <a:cs typeface="Comfortaa"/>
              <a:sym typeface="Comfortaa"/>
            </a:endParaRPr>
          </a:p>
        </p:txBody>
      </p:sp>
      <p:cxnSp>
        <p:nvCxnSpPr>
          <p:cNvPr id="226" name="Google Shape;226;p33"/>
          <p:cNvCxnSpPr/>
          <p:nvPr/>
        </p:nvCxnSpPr>
        <p:spPr>
          <a:xfrm>
            <a:off x="452850" y="782225"/>
            <a:ext cx="8238300" cy="0"/>
          </a:xfrm>
          <a:prstGeom prst="straightConnector1">
            <a:avLst/>
          </a:prstGeom>
          <a:noFill/>
          <a:ln cap="flat" cmpd="sng" w="28575">
            <a:solidFill>
              <a:srgbClr val="FF9900"/>
            </a:solidFill>
            <a:prstDash val="solid"/>
            <a:round/>
            <a:headEnd len="med" w="med" type="none"/>
            <a:tailEnd len="med" w="med" type="none"/>
          </a:ln>
        </p:spPr>
      </p:cxnSp>
      <p:cxnSp>
        <p:nvCxnSpPr>
          <p:cNvPr id="227" name="Google Shape;227;p33"/>
          <p:cNvCxnSpPr/>
          <p:nvPr/>
        </p:nvCxnSpPr>
        <p:spPr>
          <a:xfrm>
            <a:off x="2979800" y="959550"/>
            <a:ext cx="10800" cy="747600"/>
          </a:xfrm>
          <a:prstGeom prst="straightConnector1">
            <a:avLst/>
          </a:prstGeom>
          <a:noFill/>
          <a:ln cap="flat" cmpd="sng" w="28575">
            <a:solidFill>
              <a:srgbClr val="FF9900"/>
            </a:solidFill>
            <a:prstDash val="solid"/>
            <a:round/>
            <a:headEnd len="med" w="med" type="none"/>
            <a:tailEnd len="med" w="med" type="none"/>
          </a:ln>
        </p:spPr>
      </p:cxnSp>
      <p:sp>
        <p:nvSpPr>
          <p:cNvPr id="228" name="Google Shape;228;p33"/>
          <p:cNvSpPr txBox="1"/>
          <p:nvPr/>
        </p:nvSpPr>
        <p:spPr>
          <a:xfrm>
            <a:off x="4386125" y="1171950"/>
            <a:ext cx="1531500" cy="5067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Target Cluster</a:t>
            </a:r>
            <a:endParaRPr b="1" sz="1200">
              <a:solidFill>
                <a:srgbClr val="2DB82D"/>
              </a:solidFill>
              <a:latin typeface="Comfortaa"/>
              <a:ea typeface="Comfortaa"/>
              <a:cs typeface="Comfortaa"/>
              <a:sym typeface="Comfortaa"/>
            </a:endParaRPr>
          </a:p>
        </p:txBody>
      </p:sp>
      <p:sp>
        <p:nvSpPr>
          <p:cNvPr id="229" name="Google Shape;229;p33"/>
          <p:cNvSpPr txBox="1"/>
          <p:nvPr/>
        </p:nvSpPr>
        <p:spPr>
          <a:xfrm>
            <a:off x="452850" y="1171950"/>
            <a:ext cx="1531500" cy="5067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Ideal Cluster</a:t>
            </a:r>
            <a:endParaRPr b="1" sz="1200">
              <a:solidFill>
                <a:srgbClr val="2DB82D"/>
              </a:solidFill>
              <a:latin typeface="Comfortaa"/>
              <a:ea typeface="Comfortaa"/>
              <a:cs typeface="Comfortaa"/>
              <a:sym typeface="Comfortaa"/>
            </a:endParaRPr>
          </a:p>
        </p:txBody>
      </p:sp>
      <p:grpSp>
        <p:nvGrpSpPr>
          <p:cNvPr id="230" name="Google Shape;230;p33"/>
          <p:cNvGrpSpPr/>
          <p:nvPr/>
        </p:nvGrpSpPr>
        <p:grpSpPr>
          <a:xfrm>
            <a:off x="1032750" y="3662675"/>
            <a:ext cx="4417325" cy="506700"/>
            <a:chOff x="1032750" y="3662675"/>
            <a:chExt cx="4417325" cy="506700"/>
          </a:xfrm>
        </p:grpSpPr>
        <p:sp>
          <p:nvSpPr>
            <p:cNvPr id="231" name="Google Shape;231;p33"/>
            <p:cNvSpPr txBox="1"/>
            <p:nvPr/>
          </p:nvSpPr>
          <p:spPr>
            <a:xfrm>
              <a:off x="2226925" y="3662675"/>
              <a:ext cx="2230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Basket Variety</a:t>
              </a:r>
              <a:endParaRPr b="1" sz="1200">
                <a:solidFill>
                  <a:srgbClr val="2DB82D"/>
                </a:solidFill>
                <a:latin typeface="Comfortaa"/>
                <a:ea typeface="Comfortaa"/>
                <a:cs typeface="Comfortaa"/>
                <a:sym typeface="Comfortaa"/>
              </a:endParaRPr>
            </a:p>
          </p:txBody>
        </p:sp>
        <p:sp>
          <p:nvSpPr>
            <p:cNvPr id="232" name="Google Shape;232;p33"/>
            <p:cNvSpPr txBox="1"/>
            <p:nvPr/>
          </p:nvSpPr>
          <p:spPr>
            <a:xfrm>
              <a:off x="4853675" y="3730175"/>
              <a:ext cx="5964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0.5x</a:t>
              </a:r>
              <a:endParaRPr>
                <a:solidFill>
                  <a:srgbClr val="FF0000"/>
                </a:solidFill>
              </a:endParaRPr>
            </a:p>
          </p:txBody>
        </p:sp>
        <p:sp>
          <p:nvSpPr>
            <p:cNvPr id="233" name="Google Shape;233;p33"/>
            <p:cNvSpPr txBox="1"/>
            <p:nvPr/>
          </p:nvSpPr>
          <p:spPr>
            <a:xfrm>
              <a:off x="1032750" y="3734525"/>
              <a:ext cx="3717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234" name="Google Shape;234;p33"/>
            <p:cNvPicPr preferRelativeResize="0"/>
            <p:nvPr/>
          </p:nvPicPr>
          <p:blipFill>
            <a:blip r:embed="rId3">
              <a:alphaModFix/>
            </a:blip>
            <a:stretch>
              <a:fillRect/>
            </a:stretch>
          </p:blipFill>
          <p:spPr>
            <a:xfrm>
              <a:off x="1904238" y="3751715"/>
              <a:ext cx="786313" cy="328610"/>
            </a:xfrm>
            <a:prstGeom prst="rect">
              <a:avLst/>
            </a:prstGeom>
            <a:noFill/>
            <a:ln>
              <a:noFill/>
            </a:ln>
          </p:spPr>
        </p:pic>
      </p:grpSp>
      <p:grpSp>
        <p:nvGrpSpPr>
          <p:cNvPr id="235" name="Google Shape;235;p33"/>
          <p:cNvGrpSpPr/>
          <p:nvPr/>
        </p:nvGrpSpPr>
        <p:grpSpPr>
          <a:xfrm>
            <a:off x="1032750" y="2838850"/>
            <a:ext cx="4417325" cy="506700"/>
            <a:chOff x="1032750" y="2838850"/>
            <a:chExt cx="4417325" cy="506700"/>
          </a:xfrm>
        </p:grpSpPr>
        <p:sp>
          <p:nvSpPr>
            <p:cNvPr id="236" name="Google Shape;236;p33"/>
            <p:cNvSpPr txBox="1"/>
            <p:nvPr/>
          </p:nvSpPr>
          <p:spPr>
            <a:xfrm>
              <a:off x="2133100" y="2838850"/>
              <a:ext cx="2230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Median order gap</a:t>
              </a:r>
              <a:endParaRPr b="1" sz="1200">
                <a:solidFill>
                  <a:srgbClr val="2DB82D"/>
                </a:solidFill>
                <a:latin typeface="Comfortaa"/>
                <a:ea typeface="Comfortaa"/>
                <a:cs typeface="Comfortaa"/>
                <a:sym typeface="Comfortaa"/>
              </a:endParaRPr>
            </a:p>
          </p:txBody>
        </p:sp>
        <p:sp>
          <p:nvSpPr>
            <p:cNvPr id="237" name="Google Shape;237;p33"/>
            <p:cNvSpPr txBox="1"/>
            <p:nvPr/>
          </p:nvSpPr>
          <p:spPr>
            <a:xfrm>
              <a:off x="4853675" y="2901450"/>
              <a:ext cx="5964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2.7</a:t>
              </a:r>
              <a:r>
                <a:rPr lang="en">
                  <a:solidFill>
                    <a:srgbClr val="FF0000"/>
                  </a:solidFill>
                </a:rPr>
                <a:t>x</a:t>
              </a:r>
              <a:endParaRPr>
                <a:solidFill>
                  <a:srgbClr val="FF0000"/>
                </a:solidFill>
              </a:endParaRPr>
            </a:p>
          </p:txBody>
        </p:sp>
        <p:sp>
          <p:nvSpPr>
            <p:cNvPr id="238" name="Google Shape;238;p33"/>
            <p:cNvSpPr txBox="1"/>
            <p:nvPr/>
          </p:nvSpPr>
          <p:spPr>
            <a:xfrm>
              <a:off x="1032750" y="2901450"/>
              <a:ext cx="3717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239" name="Google Shape;239;p33"/>
            <p:cNvPicPr preferRelativeResize="0"/>
            <p:nvPr/>
          </p:nvPicPr>
          <p:blipFill>
            <a:blip r:embed="rId4">
              <a:alphaModFix/>
            </a:blip>
            <a:stretch>
              <a:fillRect/>
            </a:stretch>
          </p:blipFill>
          <p:spPr>
            <a:xfrm>
              <a:off x="2133109" y="2927900"/>
              <a:ext cx="328584" cy="328600"/>
            </a:xfrm>
            <a:prstGeom prst="rect">
              <a:avLst/>
            </a:prstGeom>
            <a:noFill/>
            <a:ln>
              <a:noFill/>
            </a:ln>
          </p:spPr>
        </p:pic>
      </p:grpSp>
      <p:grpSp>
        <p:nvGrpSpPr>
          <p:cNvPr id="240" name="Google Shape;240;p33"/>
          <p:cNvGrpSpPr/>
          <p:nvPr/>
        </p:nvGrpSpPr>
        <p:grpSpPr>
          <a:xfrm>
            <a:off x="1032750" y="2015025"/>
            <a:ext cx="4366250" cy="506700"/>
            <a:chOff x="1032750" y="2015025"/>
            <a:chExt cx="4366250" cy="506700"/>
          </a:xfrm>
        </p:grpSpPr>
        <p:sp>
          <p:nvSpPr>
            <p:cNvPr id="241" name="Google Shape;241;p33"/>
            <p:cNvSpPr txBox="1"/>
            <p:nvPr/>
          </p:nvSpPr>
          <p:spPr>
            <a:xfrm>
              <a:off x="2226925" y="2015025"/>
              <a:ext cx="2230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Transaction/Customer</a:t>
              </a:r>
              <a:endParaRPr b="1" sz="1200">
                <a:solidFill>
                  <a:srgbClr val="2DB82D"/>
                </a:solidFill>
                <a:latin typeface="Comfortaa"/>
                <a:ea typeface="Comfortaa"/>
                <a:cs typeface="Comfortaa"/>
                <a:sym typeface="Comfortaa"/>
              </a:endParaRPr>
            </a:p>
          </p:txBody>
        </p:sp>
        <p:sp>
          <p:nvSpPr>
            <p:cNvPr id="242" name="Google Shape;242;p33"/>
            <p:cNvSpPr txBox="1"/>
            <p:nvPr/>
          </p:nvSpPr>
          <p:spPr>
            <a:xfrm>
              <a:off x="4802600" y="2068375"/>
              <a:ext cx="5964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0.1x</a:t>
              </a:r>
              <a:endParaRPr>
                <a:solidFill>
                  <a:srgbClr val="FF0000"/>
                </a:solidFill>
              </a:endParaRPr>
            </a:p>
          </p:txBody>
        </p:sp>
        <p:sp>
          <p:nvSpPr>
            <p:cNvPr id="243" name="Google Shape;243;p33"/>
            <p:cNvSpPr txBox="1"/>
            <p:nvPr/>
          </p:nvSpPr>
          <p:spPr>
            <a:xfrm>
              <a:off x="1032750" y="2068375"/>
              <a:ext cx="3717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pic>
          <p:nvPicPr>
            <p:cNvPr id="244" name="Google Shape;244;p33"/>
            <p:cNvPicPr preferRelativeResize="0"/>
            <p:nvPr/>
          </p:nvPicPr>
          <p:blipFill>
            <a:blip r:embed="rId5">
              <a:alphaModFix/>
            </a:blip>
            <a:stretch>
              <a:fillRect/>
            </a:stretch>
          </p:blipFill>
          <p:spPr>
            <a:xfrm>
              <a:off x="2133096" y="2104075"/>
              <a:ext cx="328600" cy="328600"/>
            </a:xfrm>
            <a:prstGeom prst="rect">
              <a:avLst/>
            </a:prstGeom>
            <a:noFill/>
            <a:ln>
              <a:noFill/>
            </a:ln>
          </p:spPr>
        </p:pic>
      </p:grpSp>
      <p:grpSp>
        <p:nvGrpSpPr>
          <p:cNvPr id="245" name="Google Shape;245;p33"/>
          <p:cNvGrpSpPr/>
          <p:nvPr/>
        </p:nvGrpSpPr>
        <p:grpSpPr>
          <a:xfrm>
            <a:off x="1032750" y="4393475"/>
            <a:ext cx="4417325" cy="506700"/>
            <a:chOff x="1032750" y="4393475"/>
            <a:chExt cx="4417325" cy="506700"/>
          </a:xfrm>
        </p:grpSpPr>
        <p:pic>
          <p:nvPicPr>
            <p:cNvPr id="246" name="Google Shape;246;p33"/>
            <p:cNvPicPr preferRelativeResize="0"/>
            <p:nvPr/>
          </p:nvPicPr>
          <p:blipFill rotWithShape="1">
            <a:blip r:embed="rId6">
              <a:alphaModFix/>
            </a:blip>
            <a:srcRect b="8517" l="0" r="0" t="0"/>
            <a:stretch/>
          </p:blipFill>
          <p:spPr>
            <a:xfrm>
              <a:off x="2072638" y="4424750"/>
              <a:ext cx="449525" cy="444155"/>
            </a:xfrm>
            <a:prstGeom prst="rect">
              <a:avLst/>
            </a:prstGeom>
            <a:noFill/>
            <a:ln>
              <a:noFill/>
            </a:ln>
          </p:spPr>
        </p:pic>
        <p:sp>
          <p:nvSpPr>
            <p:cNvPr id="247" name="Google Shape;247;p33"/>
            <p:cNvSpPr txBox="1"/>
            <p:nvPr/>
          </p:nvSpPr>
          <p:spPr>
            <a:xfrm>
              <a:off x="2339250" y="4393475"/>
              <a:ext cx="2230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Basket Reorder Share</a:t>
              </a:r>
              <a:endParaRPr b="1" sz="1200">
                <a:solidFill>
                  <a:srgbClr val="2DB82D"/>
                </a:solidFill>
                <a:latin typeface="Comfortaa"/>
                <a:ea typeface="Comfortaa"/>
                <a:cs typeface="Comfortaa"/>
                <a:sym typeface="Comfortaa"/>
              </a:endParaRPr>
            </a:p>
          </p:txBody>
        </p:sp>
        <p:sp>
          <p:nvSpPr>
            <p:cNvPr id="248" name="Google Shape;248;p33"/>
            <p:cNvSpPr txBox="1"/>
            <p:nvPr/>
          </p:nvSpPr>
          <p:spPr>
            <a:xfrm>
              <a:off x="1032750" y="4429400"/>
              <a:ext cx="3717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49" name="Google Shape;249;p33"/>
            <p:cNvSpPr txBox="1"/>
            <p:nvPr/>
          </p:nvSpPr>
          <p:spPr>
            <a:xfrm>
              <a:off x="4853675" y="4465325"/>
              <a:ext cx="5964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0.7x</a:t>
              </a:r>
              <a:endParaRPr>
                <a:solidFill>
                  <a:srgbClr val="FF0000"/>
                </a:solidFill>
              </a:endParaRPr>
            </a:p>
          </p:txBody>
        </p:sp>
      </p:grpSp>
      <p:cxnSp>
        <p:nvCxnSpPr>
          <p:cNvPr id="250" name="Google Shape;250;p33"/>
          <p:cNvCxnSpPr/>
          <p:nvPr/>
        </p:nvCxnSpPr>
        <p:spPr>
          <a:xfrm>
            <a:off x="6287950" y="1010875"/>
            <a:ext cx="0" cy="3964200"/>
          </a:xfrm>
          <a:prstGeom prst="straightConnector1">
            <a:avLst/>
          </a:prstGeom>
          <a:noFill/>
          <a:ln cap="flat" cmpd="sng" w="28575">
            <a:solidFill>
              <a:srgbClr val="FF9900"/>
            </a:solidFill>
            <a:prstDash val="solid"/>
            <a:round/>
            <a:headEnd len="med" w="med" type="none"/>
            <a:tailEnd len="med" w="med" type="none"/>
          </a:ln>
        </p:spPr>
      </p:cxnSp>
      <p:sp>
        <p:nvSpPr>
          <p:cNvPr id="251" name="Google Shape;251;p33"/>
          <p:cNvSpPr txBox="1"/>
          <p:nvPr/>
        </p:nvSpPr>
        <p:spPr>
          <a:xfrm>
            <a:off x="6536075" y="1912063"/>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times</a:t>
            </a:r>
            <a:endParaRPr sz="1200">
              <a:solidFill>
                <a:srgbClr val="FF0000"/>
              </a:solidFill>
              <a:latin typeface="Comfortaa"/>
              <a:ea typeface="Comfortaa"/>
              <a:cs typeface="Comfortaa"/>
              <a:sym typeface="Comfortaa"/>
            </a:endParaRPr>
          </a:p>
        </p:txBody>
      </p:sp>
      <p:sp>
        <p:nvSpPr>
          <p:cNvPr id="252" name="Google Shape;252;p33"/>
          <p:cNvSpPr txBox="1"/>
          <p:nvPr/>
        </p:nvSpPr>
        <p:spPr>
          <a:xfrm>
            <a:off x="6536075" y="2739625"/>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often</a:t>
            </a:r>
            <a:endParaRPr sz="1200">
              <a:solidFill>
                <a:srgbClr val="FF0000"/>
              </a:solidFill>
              <a:latin typeface="Comfortaa"/>
              <a:ea typeface="Comfortaa"/>
              <a:cs typeface="Comfortaa"/>
              <a:sym typeface="Comfortaa"/>
            </a:endParaRPr>
          </a:p>
        </p:txBody>
      </p:sp>
      <p:sp>
        <p:nvSpPr>
          <p:cNvPr id="253" name="Google Shape;253;p33"/>
          <p:cNvSpPr txBox="1"/>
          <p:nvPr/>
        </p:nvSpPr>
        <p:spPr>
          <a:xfrm>
            <a:off x="6536075" y="3548588"/>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items</a:t>
            </a:r>
            <a:endParaRPr sz="1200">
              <a:solidFill>
                <a:srgbClr val="FF0000"/>
              </a:solidFill>
              <a:latin typeface="Comfortaa"/>
              <a:ea typeface="Comfortaa"/>
              <a:cs typeface="Comfortaa"/>
              <a:sym typeface="Comfortaa"/>
            </a:endParaRPr>
          </a:p>
        </p:txBody>
      </p:sp>
      <p:sp>
        <p:nvSpPr>
          <p:cNvPr id="254" name="Google Shape;254;p33"/>
          <p:cNvSpPr txBox="1"/>
          <p:nvPr/>
        </p:nvSpPr>
        <p:spPr>
          <a:xfrm>
            <a:off x="6536075" y="4357550"/>
            <a:ext cx="2230200" cy="50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0000"/>
                </a:solidFill>
                <a:latin typeface="Comfortaa"/>
                <a:ea typeface="Comfortaa"/>
                <a:cs typeface="Comfortaa"/>
                <a:sym typeface="Comfortaa"/>
              </a:rPr>
              <a:t>Buy less repeated items</a:t>
            </a:r>
            <a:endParaRPr sz="1200">
              <a:solidFill>
                <a:srgbClr val="FF0000"/>
              </a:solidFill>
              <a:latin typeface="Comfortaa"/>
              <a:ea typeface="Comfortaa"/>
              <a:cs typeface="Comfortaa"/>
              <a:sym typeface="Comfortaa"/>
            </a:endParaRPr>
          </a:p>
        </p:txBody>
      </p:sp>
      <p:sp>
        <p:nvSpPr>
          <p:cNvPr id="255" name="Google Shape;255;p33"/>
          <p:cNvSpPr txBox="1"/>
          <p:nvPr/>
        </p:nvSpPr>
        <p:spPr>
          <a:xfrm>
            <a:off x="6536075" y="1093800"/>
            <a:ext cx="2230200" cy="506700"/>
          </a:xfrm>
          <a:prstGeom prst="rect">
            <a:avLst/>
          </a:prstGeom>
          <a:noFill/>
          <a:ln cap="flat" cmpd="sng" w="9525">
            <a:solidFill>
              <a:srgbClr val="2DB82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DB82D"/>
                </a:solidFill>
                <a:latin typeface="Comfortaa"/>
                <a:ea typeface="Comfortaa"/>
                <a:cs typeface="Comfortaa"/>
                <a:sym typeface="Comfortaa"/>
              </a:rPr>
              <a:t>Target Cluster Customers</a:t>
            </a:r>
            <a:endParaRPr b="1" sz="1200">
              <a:solidFill>
                <a:srgbClr val="2DB82D"/>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3000"/>
                                        <p:tgtEl>
                                          <p:spTgt spid="25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3000"/>
                                        <p:tgtEl>
                                          <p:spTgt spid="252"/>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3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